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FF89"/>
    <a:srgbClr val="FF71C6"/>
    <a:srgbClr val="56F62A"/>
    <a:srgbClr val="FD5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0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FCD028-AE7E-49C9-837D-13C1E6FF1A8A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122D50A8-CD39-4324-8B49-DF4EE4C4AEE5}">
      <dgm:prSet phldrT="[テキスト]"/>
      <dgm:spPr/>
      <dgm:t>
        <a:bodyPr/>
        <a:lstStyle/>
        <a:p>
          <a:r>
            <a:rPr kumimoji="1" lang="ja-JP" altLang="en-US" dirty="0" smtClean="0">
              <a:latin typeface="FGP角ｺﾞｼｯｸ体Ca-U" panose="020B0A00000000000000" pitchFamily="50" charset="-128"/>
              <a:ea typeface="FGP角ｺﾞｼｯｸ体Ca-U" panose="020B0A00000000000000" pitchFamily="50" charset="-128"/>
            </a:rPr>
            <a:t>発音の誤り</a:t>
          </a:r>
          <a:endParaRPr kumimoji="1" lang="ja-JP" altLang="en-US" dirty="0">
            <a:latin typeface="FGP角ｺﾞｼｯｸ体Ca-U" panose="020B0A00000000000000" pitchFamily="50" charset="-128"/>
            <a:ea typeface="FGP角ｺﾞｼｯｸ体Ca-U" panose="020B0A00000000000000" pitchFamily="50" charset="-128"/>
          </a:endParaRPr>
        </a:p>
      </dgm:t>
    </dgm:pt>
    <dgm:pt modelId="{AC7E8001-8F49-4587-AB6A-3F226C6E804F}" type="parTrans" cxnId="{14DFC0BA-6FB0-47CD-978E-3C192474AD0F}">
      <dgm:prSet/>
      <dgm:spPr/>
      <dgm:t>
        <a:bodyPr/>
        <a:lstStyle/>
        <a:p>
          <a:endParaRPr kumimoji="1" lang="ja-JP" altLang="en-US"/>
        </a:p>
      </dgm:t>
    </dgm:pt>
    <dgm:pt modelId="{C9F4468E-924C-4072-AEDE-18178E39D9D5}" type="sibTrans" cxnId="{14DFC0BA-6FB0-47CD-978E-3C192474AD0F}">
      <dgm:prSet/>
      <dgm:spPr/>
      <dgm:t>
        <a:bodyPr/>
        <a:lstStyle/>
        <a:p>
          <a:endParaRPr kumimoji="1" lang="ja-JP" altLang="en-US"/>
        </a:p>
      </dgm:t>
    </dgm:pt>
    <dgm:pt modelId="{B9D5CC45-D760-4FBF-A3CA-68178099F234}">
      <dgm:prSet phldrT="[テキスト]"/>
      <dgm:spPr/>
      <dgm:t>
        <a:bodyPr/>
        <a:lstStyle/>
        <a:p>
          <a:r>
            <a:rPr kumimoji="1" lang="ja-JP" altLang="en-US" dirty="0" smtClean="0"/>
            <a:t>さかな→さたな　など、特定の音が他の音になってしまう。</a:t>
          </a:r>
          <a:endParaRPr kumimoji="1" lang="ja-JP" altLang="en-US" dirty="0"/>
        </a:p>
      </dgm:t>
    </dgm:pt>
    <dgm:pt modelId="{1D8C5F40-B18E-4701-8475-EA306CE70A81}" type="parTrans" cxnId="{4569F1FE-D658-4774-A3E4-2A8566A66277}">
      <dgm:prSet/>
      <dgm:spPr/>
      <dgm:t>
        <a:bodyPr/>
        <a:lstStyle/>
        <a:p>
          <a:endParaRPr kumimoji="1" lang="ja-JP" altLang="en-US"/>
        </a:p>
      </dgm:t>
    </dgm:pt>
    <dgm:pt modelId="{F42CC4ED-0B06-4DF4-9A3F-AA8677F00BA2}" type="sibTrans" cxnId="{4569F1FE-D658-4774-A3E4-2A8566A66277}">
      <dgm:prSet/>
      <dgm:spPr/>
      <dgm:t>
        <a:bodyPr/>
        <a:lstStyle/>
        <a:p>
          <a:endParaRPr kumimoji="1" lang="ja-JP" altLang="en-US"/>
        </a:p>
      </dgm:t>
    </dgm:pt>
    <dgm:pt modelId="{9EB6CE18-F5A7-494F-8888-FD226679EDC3}">
      <dgm:prSet phldrT="[テキスト]"/>
      <dgm:spPr/>
      <dgm:t>
        <a:bodyPr/>
        <a:lstStyle/>
        <a:p>
          <a:r>
            <a:rPr kumimoji="1" lang="ja-JP" altLang="en-US" dirty="0" smtClean="0"/>
            <a:t>どの音とも表現しがたい音（こもったような）になってしまう。　　　　</a:t>
          </a:r>
          <a:endParaRPr kumimoji="1" lang="ja-JP" altLang="en-US" dirty="0"/>
        </a:p>
      </dgm:t>
    </dgm:pt>
    <dgm:pt modelId="{883D1745-8DAD-4A6A-AC6D-1FD7A15CFD90}" type="parTrans" cxnId="{17D63323-8AE2-4BF3-9B11-B803A15EF12A}">
      <dgm:prSet/>
      <dgm:spPr/>
      <dgm:t>
        <a:bodyPr/>
        <a:lstStyle/>
        <a:p>
          <a:endParaRPr kumimoji="1" lang="ja-JP" altLang="en-US"/>
        </a:p>
      </dgm:t>
    </dgm:pt>
    <dgm:pt modelId="{1017CD2C-1133-4C4B-B3DB-D89C7B94AEEC}" type="sibTrans" cxnId="{17D63323-8AE2-4BF3-9B11-B803A15EF12A}">
      <dgm:prSet/>
      <dgm:spPr/>
      <dgm:t>
        <a:bodyPr/>
        <a:lstStyle/>
        <a:p>
          <a:endParaRPr kumimoji="1" lang="ja-JP" altLang="en-US"/>
        </a:p>
      </dgm:t>
    </dgm:pt>
    <dgm:pt modelId="{45E3EFD0-F2D3-4051-8964-3E8AADD5695F}">
      <dgm:prSet phldrT="[テキスト]"/>
      <dgm:spPr/>
      <dgm:t>
        <a:bodyPr/>
        <a:lstStyle/>
        <a:p>
          <a:r>
            <a:rPr kumimoji="1" lang="ja-JP" altLang="en-US" dirty="0" smtClean="0">
              <a:latin typeface="FGP角ｺﾞｼｯｸ体Ca-U" panose="020B0A00000000000000" pitchFamily="50" charset="-128"/>
              <a:ea typeface="FGP角ｺﾞｼｯｸ体Ca-U" panose="020B0A00000000000000" pitchFamily="50" charset="-128"/>
            </a:rPr>
            <a:t>吃音がある</a:t>
          </a:r>
          <a:endParaRPr kumimoji="1" lang="ja-JP" altLang="en-US" dirty="0">
            <a:latin typeface="FGP角ｺﾞｼｯｸ体Ca-U" panose="020B0A00000000000000" pitchFamily="50" charset="-128"/>
            <a:ea typeface="FGP角ｺﾞｼｯｸ体Ca-U" panose="020B0A00000000000000" pitchFamily="50" charset="-128"/>
          </a:endParaRPr>
        </a:p>
      </dgm:t>
    </dgm:pt>
    <dgm:pt modelId="{87075B59-CD64-4C2A-BFCC-DC5982CD79B1}" type="parTrans" cxnId="{70DFBF0A-AE28-4170-9BD5-9CB7E3895876}">
      <dgm:prSet/>
      <dgm:spPr/>
      <dgm:t>
        <a:bodyPr/>
        <a:lstStyle/>
        <a:p>
          <a:endParaRPr kumimoji="1" lang="ja-JP" altLang="en-US"/>
        </a:p>
      </dgm:t>
    </dgm:pt>
    <dgm:pt modelId="{7E6C991F-A2E8-467F-8BD9-55F4491A2C5A}" type="sibTrans" cxnId="{70DFBF0A-AE28-4170-9BD5-9CB7E3895876}">
      <dgm:prSet/>
      <dgm:spPr/>
      <dgm:t>
        <a:bodyPr/>
        <a:lstStyle/>
        <a:p>
          <a:endParaRPr kumimoji="1" lang="ja-JP" altLang="en-US"/>
        </a:p>
      </dgm:t>
    </dgm:pt>
    <dgm:pt modelId="{151C737B-BF8C-4026-B85B-A94D62421D12}">
      <dgm:prSet phldrT="[テキスト]"/>
      <dgm:spPr/>
      <dgm:t>
        <a:bodyPr/>
        <a:lstStyle/>
        <a:p>
          <a:r>
            <a:rPr kumimoji="1" lang="ja-JP" altLang="en-US" dirty="0" smtClean="0"/>
            <a:t>言葉の初めを　繰り返す、引き伸ばす、詰まらせるなどして、出にくい。</a:t>
          </a:r>
          <a:endParaRPr kumimoji="1" lang="ja-JP" altLang="en-US" dirty="0"/>
        </a:p>
      </dgm:t>
    </dgm:pt>
    <dgm:pt modelId="{55A4F885-C8EF-48C9-95BD-916AA8D4E4C6}" type="parTrans" cxnId="{AB40A409-A934-4210-BFDC-FD59D2ED8B58}">
      <dgm:prSet/>
      <dgm:spPr/>
      <dgm:t>
        <a:bodyPr/>
        <a:lstStyle/>
        <a:p>
          <a:endParaRPr kumimoji="1" lang="ja-JP" altLang="en-US"/>
        </a:p>
      </dgm:t>
    </dgm:pt>
    <dgm:pt modelId="{8581693A-D03E-4FDD-B027-5C1A4B4500F0}" type="sibTrans" cxnId="{AB40A409-A934-4210-BFDC-FD59D2ED8B58}">
      <dgm:prSet/>
      <dgm:spPr/>
      <dgm:t>
        <a:bodyPr/>
        <a:lstStyle/>
        <a:p>
          <a:endParaRPr kumimoji="1" lang="ja-JP" altLang="en-US"/>
        </a:p>
      </dgm:t>
    </dgm:pt>
    <dgm:pt modelId="{0E3C7EFD-6B97-479A-A782-DE8031C4B064}">
      <dgm:prSet phldrT="[テキスト]"/>
      <dgm:spPr/>
      <dgm:t>
        <a:bodyPr/>
        <a:lstStyle/>
        <a:p>
          <a:r>
            <a:rPr kumimoji="1" lang="ja-JP" altLang="en-US" dirty="0" smtClean="0"/>
            <a:t>極端に早口だったり、「えーと」を多用したり、体を動かしたりする。</a:t>
          </a:r>
          <a:endParaRPr kumimoji="1" lang="ja-JP" altLang="en-US" dirty="0"/>
        </a:p>
      </dgm:t>
    </dgm:pt>
    <dgm:pt modelId="{17B90434-A953-4DB7-ACF4-2852D09044DD}" type="parTrans" cxnId="{B001C65B-1EEE-4178-9C22-A652BE56BB3D}">
      <dgm:prSet/>
      <dgm:spPr/>
      <dgm:t>
        <a:bodyPr/>
        <a:lstStyle/>
        <a:p>
          <a:endParaRPr kumimoji="1" lang="ja-JP" altLang="en-US"/>
        </a:p>
      </dgm:t>
    </dgm:pt>
    <dgm:pt modelId="{A1DE2727-CBC2-4469-A783-24A56B642245}" type="sibTrans" cxnId="{B001C65B-1EEE-4178-9C22-A652BE56BB3D}">
      <dgm:prSet/>
      <dgm:spPr/>
      <dgm:t>
        <a:bodyPr/>
        <a:lstStyle/>
        <a:p>
          <a:endParaRPr kumimoji="1" lang="ja-JP" altLang="en-US"/>
        </a:p>
      </dgm:t>
    </dgm:pt>
    <dgm:pt modelId="{0DFEA11C-045D-4C79-BC50-A5D425A6BA35}">
      <dgm:prSet phldrT="[テキスト]"/>
      <dgm:spPr/>
      <dgm:t>
        <a:bodyPr/>
        <a:lstStyle/>
        <a:p>
          <a:r>
            <a:rPr kumimoji="1" lang="ja-JP" altLang="en-US" dirty="0" smtClean="0">
              <a:latin typeface="FGP角ｺﾞｼｯｸ体Ca-U" panose="020B0A00000000000000" pitchFamily="50" charset="-128"/>
              <a:ea typeface="FGP角ｺﾞｼｯｸ体Ca-U" panose="020B0A00000000000000" pitchFamily="50" charset="-128"/>
            </a:rPr>
            <a:t>聞こえにくさ</a:t>
          </a:r>
          <a:endParaRPr kumimoji="1" lang="ja-JP" altLang="en-US" dirty="0">
            <a:latin typeface="FGP角ｺﾞｼｯｸ体Ca-U" panose="020B0A00000000000000" pitchFamily="50" charset="-128"/>
            <a:ea typeface="FGP角ｺﾞｼｯｸ体Ca-U" panose="020B0A00000000000000" pitchFamily="50" charset="-128"/>
          </a:endParaRPr>
        </a:p>
      </dgm:t>
    </dgm:pt>
    <dgm:pt modelId="{050DA6FF-76C2-4FA0-960A-1560C52E306F}" type="parTrans" cxnId="{91732F6F-4A39-4732-8710-19207C3D52D5}">
      <dgm:prSet/>
      <dgm:spPr/>
      <dgm:t>
        <a:bodyPr/>
        <a:lstStyle/>
        <a:p>
          <a:endParaRPr kumimoji="1" lang="ja-JP" altLang="en-US"/>
        </a:p>
      </dgm:t>
    </dgm:pt>
    <dgm:pt modelId="{22190F9D-2934-4B9B-8F1B-3E96112FFE04}" type="sibTrans" cxnId="{91732F6F-4A39-4732-8710-19207C3D52D5}">
      <dgm:prSet/>
      <dgm:spPr/>
      <dgm:t>
        <a:bodyPr/>
        <a:lstStyle/>
        <a:p>
          <a:endParaRPr kumimoji="1" lang="ja-JP" altLang="en-US"/>
        </a:p>
      </dgm:t>
    </dgm:pt>
    <dgm:pt modelId="{D8DA17A7-034A-4495-838C-00E2B1BF8D7B}">
      <dgm:prSet phldrT="[テキスト]"/>
      <dgm:spPr/>
      <dgm:t>
        <a:bodyPr/>
        <a:lstStyle/>
        <a:p>
          <a:r>
            <a:rPr kumimoji="1" lang="ja-JP" altLang="en-US" dirty="0" smtClean="0"/>
            <a:t>聞こえにくさがあり、補聴器を装用している。</a:t>
          </a:r>
          <a:endParaRPr kumimoji="1" lang="ja-JP" altLang="en-US" dirty="0"/>
        </a:p>
      </dgm:t>
    </dgm:pt>
    <dgm:pt modelId="{FA02E0CF-E659-4018-AB24-00AE0FA4E6E0}" type="parTrans" cxnId="{3464F292-A15C-45E1-8247-3B1CA39D7B28}">
      <dgm:prSet/>
      <dgm:spPr/>
      <dgm:t>
        <a:bodyPr/>
        <a:lstStyle/>
        <a:p>
          <a:endParaRPr kumimoji="1" lang="ja-JP" altLang="en-US"/>
        </a:p>
      </dgm:t>
    </dgm:pt>
    <dgm:pt modelId="{4BC6015B-B84A-45D3-A99D-563FBCD89EBC}" type="sibTrans" cxnId="{3464F292-A15C-45E1-8247-3B1CA39D7B28}">
      <dgm:prSet/>
      <dgm:spPr/>
      <dgm:t>
        <a:bodyPr/>
        <a:lstStyle/>
        <a:p>
          <a:endParaRPr kumimoji="1" lang="ja-JP" altLang="en-US"/>
        </a:p>
      </dgm:t>
    </dgm:pt>
    <dgm:pt modelId="{D47FA421-D4D7-449F-85F1-74EB78753351}">
      <dgm:prSet phldrT="[テキスト]"/>
      <dgm:spPr/>
      <dgm:t>
        <a:bodyPr/>
        <a:lstStyle/>
        <a:p>
          <a:r>
            <a:rPr kumimoji="1" lang="ja-JP" altLang="en-US" dirty="0" smtClean="0"/>
            <a:t>難聴が原因で発音や言語発達、コミュニケーションに課題がある。</a:t>
          </a:r>
          <a:endParaRPr kumimoji="1" lang="ja-JP" altLang="en-US" dirty="0"/>
        </a:p>
      </dgm:t>
    </dgm:pt>
    <dgm:pt modelId="{2C3E3E07-213B-4D30-9562-3A77C10FBB0F}" type="parTrans" cxnId="{E92BA976-8604-4723-A3B6-00432F0B98BF}">
      <dgm:prSet/>
      <dgm:spPr/>
      <dgm:t>
        <a:bodyPr/>
        <a:lstStyle/>
        <a:p>
          <a:endParaRPr kumimoji="1" lang="ja-JP" altLang="en-US"/>
        </a:p>
      </dgm:t>
    </dgm:pt>
    <dgm:pt modelId="{0074B0DA-BEAF-47A8-BEA1-D22B3DFC24F9}" type="sibTrans" cxnId="{E92BA976-8604-4723-A3B6-00432F0B98BF}">
      <dgm:prSet/>
      <dgm:spPr/>
      <dgm:t>
        <a:bodyPr/>
        <a:lstStyle/>
        <a:p>
          <a:endParaRPr kumimoji="1" lang="ja-JP" altLang="en-US"/>
        </a:p>
      </dgm:t>
    </dgm:pt>
    <dgm:pt modelId="{492E3631-7660-4FC2-B904-898A423DDECA}">
      <dgm:prSet phldrT="[テキスト]"/>
      <dgm:spPr/>
      <dgm:t>
        <a:bodyPr/>
        <a:lstStyle/>
        <a:p>
          <a:endParaRPr kumimoji="1" lang="ja-JP" altLang="en-US" dirty="0"/>
        </a:p>
      </dgm:t>
    </dgm:pt>
    <dgm:pt modelId="{C887306D-9FA5-4FAE-9069-EA7D95163441}" type="parTrans" cxnId="{B9CD0262-6189-4814-A03C-1574A08FC742}">
      <dgm:prSet/>
      <dgm:spPr/>
      <dgm:t>
        <a:bodyPr/>
        <a:lstStyle/>
        <a:p>
          <a:endParaRPr kumimoji="1" lang="ja-JP" altLang="en-US"/>
        </a:p>
      </dgm:t>
    </dgm:pt>
    <dgm:pt modelId="{2C9EC4A7-0501-40EF-BED7-A551FAB96F92}" type="sibTrans" cxnId="{B9CD0262-6189-4814-A03C-1574A08FC742}">
      <dgm:prSet/>
      <dgm:spPr/>
      <dgm:t>
        <a:bodyPr/>
        <a:lstStyle/>
        <a:p>
          <a:endParaRPr kumimoji="1" lang="ja-JP" altLang="en-US"/>
        </a:p>
      </dgm:t>
    </dgm:pt>
    <dgm:pt modelId="{2154F189-9FF5-45B3-AF08-4C94F9AE5973}">
      <dgm:prSet custT="1"/>
      <dgm:spPr/>
      <dgm:t>
        <a:bodyPr/>
        <a:lstStyle/>
        <a:p>
          <a:r>
            <a:rPr kumimoji="1" lang="ja-JP" altLang="en-US" sz="800" dirty="0" smtClean="0">
              <a:latin typeface="FGP角ｺﾞｼｯｸ体Ca-U" panose="020B0A00000000000000" pitchFamily="50" charset="-128"/>
              <a:ea typeface="FGP角ｺﾞｼｯｸ体Ca-U" panose="020B0A00000000000000" pitchFamily="50" charset="-128"/>
            </a:rPr>
            <a:t>話し言葉の苦手さ</a:t>
          </a:r>
          <a:endParaRPr kumimoji="1" lang="ja-JP" altLang="en-US" sz="800" dirty="0">
            <a:latin typeface="FGP角ｺﾞｼｯｸ体Ca-U" panose="020B0A00000000000000" pitchFamily="50" charset="-128"/>
            <a:ea typeface="FGP角ｺﾞｼｯｸ体Ca-U" panose="020B0A00000000000000" pitchFamily="50" charset="-128"/>
          </a:endParaRPr>
        </a:p>
      </dgm:t>
    </dgm:pt>
    <dgm:pt modelId="{89EBE256-A3C1-4AF8-82BE-0AD242E1C1F9}" type="parTrans" cxnId="{EC3B8DF8-FF92-4B89-A1CF-1DE94285D414}">
      <dgm:prSet/>
      <dgm:spPr/>
      <dgm:t>
        <a:bodyPr/>
        <a:lstStyle/>
        <a:p>
          <a:endParaRPr kumimoji="1" lang="ja-JP" altLang="en-US"/>
        </a:p>
      </dgm:t>
    </dgm:pt>
    <dgm:pt modelId="{86D0B081-5B38-4C04-B326-C1652FDB2A2B}" type="sibTrans" cxnId="{EC3B8DF8-FF92-4B89-A1CF-1DE94285D414}">
      <dgm:prSet/>
      <dgm:spPr/>
      <dgm:t>
        <a:bodyPr/>
        <a:lstStyle/>
        <a:p>
          <a:endParaRPr kumimoji="1" lang="ja-JP" altLang="en-US"/>
        </a:p>
      </dgm:t>
    </dgm:pt>
    <dgm:pt modelId="{5BFADF35-4E1E-455C-AA0B-41B77DE6A409}">
      <dgm:prSet/>
      <dgm:spPr/>
      <dgm:t>
        <a:bodyPr/>
        <a:lstStyle/>
        <a:p>
          <a:r>
            <a:rPr kumimoji="1" lang="ja-JP" altLang="en-US" dirty="0" smtClean="0"/>
            <a:t>話が上手く伝わらない。</a:t>
          </a:r>
          <a:endParaRPr kumimoji="1" lang="ja-JP" altLang="en-US" dirty="0"/>
        </a:p>
      </dgm:t>
    </dgm:pt>
    <dgm:pt modelId="{2B745481-B2DC-45C2-AD59-898AEBD39096}" type="parTrans" cxnId="{EEC35A10-1DDD-4427-89C1-17F0F8828D2D}">
      <dgm:prSet/>
      <dgm:spPr/>
      <dgm:t>
        <a:bodyPr/>
        <a:lstStyle/>
        <a:p>
          <a:endParaRPr kumimoji="1" lang="ja-JP" altLang="en-US"/>
        </a:p>
      </dgm:t>
    </dgm:pt>
    <dgm:pt modelId="{3ECE2472-F3A7-45DF-AAB2-E90686C2B152}" type="sibTrans" cxnId="{EEC35A10-1DDD-4427-89C1-17F0F8828D2D}">
      <dgm:prSet/>
      <dgm:spPr/>
      <dgm:t>
        <a:bodyPr/>
        <a:lstStyle/>
        <a:p>
          <a:endParaRPr kumimoji="1" lang="ja-JP" altLang="en-US"/>
        </a:p>
      </dgm:t>
    </dgm:pt>
    <dgm:pt modelId="{8B53A9C7-3330-4250-AE7C-CF18611F3F33}">
      <dgm:prSet/>
      <dgm:spPr/>
      <dgm:t>
        <a:bodyPr/>
        <a:lstStyle/>
        <a:p>
          <a:r>
            <a:rPr kumimoji="1" lang="ja-JP" altLang="en-US" dirty="0" smtClean="0"/>
            <a:t>言葉の使い方を誤っている。</a:t>
          </a:r>
          <a:endParaRPr kumimoji="1" lang="ja-JP" altLang="en-US" dirty="0"/>
        </a:p>
      </dgm:t>
    </dgm:pt>
    <dgm:pt modelId="{F9F0CEBF-59D8-4CB1-9CA6-00290CD4E1EB}" type="parTrans" cxnId="{97A7CA35-8053-4287-8990-A395D2C6C92D}">
      <dgm:prSet/>
      <dgm:spPr/>
      <dgm:t>
        <a:bodyPr/>
        <a:lstStyle/>
        <a:p>
          <a:endParaRPr kumimoji="1" lang="ja-JP" altLang="en-US"/>
        </a:p>
      </dgm:t>
    </dgm:pt>
    <dgm:pt modelId="{614A9103-3D16-4F0E-AB97-2AF7F6EA86CE}" type="sibTrans" cxnId="{97A7CA35-8053-4287-8990-A395D2C6C92D}">
      <dgm:prSet/>
      <dgm:spPr/>
      <dgm:t>
        <a:bodyPr/>
        <a:lstStyle/>
        <a:p>
          <a:endParaRPr kumimoji="1" lang="ja-JP" altLang="en-US"/>
        </a:p>
      </dgm:t>
    </dgm:pt>
    <dgm:pt modelId="{88E81C7B-4C47-4975-9A7F-7D2F3B9B1140}">
      <dgm:prSet/>
      <dgm:spPr/>
      <dgm:t>
        <a:bodyPr/>
        <a:lstStyle/>
        <a:p>
          <a:r>
            <a:rPr kumimoji="1" lang="ja-JP" altLang="en-US" dirty="0" smtClean="0"/>
            <a:t>知っている言葉が少ない。</a:t>
          </a:r>
          <a:endParaRPr kumimoji="1" lang="ja-JP" altLang="en-US" dirty="0"/>
        </a:p>
      </dgm:t>
    </dgm:pt>
    <dgm:pt modelId="{3C6D0B08-A728-45B6-83D3-5C9B538CD101}" type="parTrans" cxnId="{F1E59008-8C05-4B55-8BA3-056854CF1189}">
      <dgm:prSet/>
      <dgm:spPr/>
      <dgm:t>
        <a:bodyPr/>
        <a:lstStyle/>
        <a:p>
          <a:endParaRPr kumimoji="1" lang="ja-JP" altLang="en-US"/>
        </a:p>
      </dgm:t>
    </dgm:pt>
    <dgm:pt modelId="{B41E2B10-6E79-4968-A427-D69A48F5ED07}" type="sibTrans" cxnId="{F1E59008-8C05-4B55-8BA3-056854CF1189}">
      <dgm:prSet/>
      <dgm:spPr/>
      <dgm:t>
        <a:bodyPr/>
        <a:lstStyle/>
        <a:p>
          <a:endParaRPr kumimoji="1" lang="ja-JP" altLang="en-US"/>
        </a:p>
      </dgm:t>
    </dgm:pt>
    <dgm:pt modelId="{C9449884-8808-47C4-9FF9-523AEA158792}">
      <dgm:prSet/>
      <dgm:spPr/>
      <dgm:t>
        <a:bodyPr/>
        <a:lstStyle/>
        <a:p>
          <a:r>
            <a:rPr kumimoji="1" lang="ja-JP" altLang="en-US" dirty="0" smtClean="0">
              <a:latin typeface="FGP角ｺﾞｼｯｸ体Ca-U" panose="020B0A00000000000000" pitchFamily="50" charset="-128"/>
              <a:ea typeface="FGP角ｺﾞｼｯｸ体Ca-U" panose="020B0A00000000000000" pitchFamily="50" charset="-128"/>
            </a:rPr>
            <a:t>読み書き</a:t>
          </a:r>
          <a:endParaRPr kumimoji="1" lang="ja-JP" altLang="en-US" dirty="0">
            <a:latin typeface="FGP角ｺﾞｼｯｸ体Ca-U" panose="020B0A00000000000000" pitchFamily="50" charset="-128"/>
            <a:ea typeface="FGP角ｺﾞｼｯｸ体Ca-U" panose="020B0A00000000000000" pitchFamily="50" charset="-128"/>
          </a:endParaRPr>
        </a:p>
      </dgm:t>
    </dgm:pt>
    <dgm:pt modelId="{009484DA-8230-4A7A-8CC9-5974715B4EF7}" type="parTrans" cxnId="{7A7001FC-FF2F-45F3-949C-760807FAF186}">
      <dgm:prSet/>
      <dgm:spPr/>
      <dgm:t>
        <a:bodyPr/>
        <a:lstStyle/>
        <a:p>
          <a:endParaRPr kumimoji="1" lang="ja-JP" altLang="en-US"/>
        </a:p>
      </dgm:t>
    </dgm:pt>
    <dgm:pt modelId="{FDE5034E-D221-46A1-BCB3-49CDA7E4AF9A}" type="sibTrans" cxnId="{7A7001FC-FF2F-45F3-949C-760807FAF186}">
      <dgm:prSet/>
      <dgm:spPr/>
      <dgm:t>
        <a:bodyPr/>
        <a:lstStyle/>
        <a:p>
          <a:endParaRPr kumimoji="1" lang="ja-JP" altLang="en-US"/>
        </a:p>
      </dgm:t>
    </dgm:pt>
    <dgm:pt modelId="{1A9AD306-105E-42D5-8699-A40025384941}">
      <dgm:prSet/>
      <dgm:spPr/>
      <dgm:t>
        <a:bodyPr/>
        <a:lstStyle/>
        <a:p>
          <a:r>
            <a:rPr kumimoji="1" lang="ja-JP" altLang="en-US" dirty="0" smtClean="0"/>
            <a:t>音読で拾い読みになる。</a:t>
          </a:r>
          <a:endParaRPr kumimoji="1" lang="ja-JP" altLang="en-US" dirty="0"/>
        </a:p>
      </dgm:t>
    </dgm:pt>
    <dgm:pt modelId="{5E440CAE-B106-40C5-BA72-B92FB78B7887}" type="parTrans" cxnId="{5485ED80-C237-44D6-9E23-B5283271209B}">
      <dgm:prSet/>
      <dgm:spPr/>
      <dgm:t>
        <a:bodyPr/>
        <a:lstStyle/>
        <a:p>
          <a:endParaRPr kumimoji="1" lang="ja-JP" altLang="en-US"/>
        </a:p>
      </dgm:t>
    </dgm:pt>
    <dgm:pt modelId="{D284C3AD-8587-43F5-9AF4-81BFC5EC1DDE}" type="sibTrans" cxnId="{5485ED80-C237-44D6-9E23-B5283271209B}">
      <dgm:prSet/>
      <dgm:spPr/>
      <dgm:t>
        <a:bodyPr/>
        <a:lstStyle/>
        <a:p>
          <a:endParaRPr kumimoji="1" lang="ja-JP" altLang="en-US"/>
        </a:p>
      </dgm:t>
    </dgm:pt>
    <dgm:pt modelId="{7AFF855C-6374-4744-A345-E6C249368975}">
      <dgm:prSet/>
      <dgm:spPr/>
      <dgm:t>
        <a:bodyPr/>
        <a:lstStyle/>
        <a:p>
          <a:r>
            <a:rPr kumimoji="1" lang="ja-JP" altLang="en-US" dirty="0" smtClean="0"/>
            <a:t>文字の形が整わない、鏡文字になる。</a:t>
          </a:r>
          <a:endParaRPr kumimoji="1" lang="ja-JP" altLang="en-US" dirty="0"/>
        </a:p>
      </dgm:t>
    </dgm:pt>
    <dgm:pt modelId="{C231D4F1-713B-47B9-A5E5-FF0CF9E69084}" type="parTrans" cxnId="{7DF17506-AEF1-4E3E-9E59-7B40D5A488E4}">
      <dgm:prSet/>
      <dgm:spPr/>
      <dgm:t>
        <a:bodyPr/>
        <a:lstStyle/>
        <a:p>
          <a:endParaRPr kumimoji="1" lang="ja-JP" altLang="en-US"/>
        </a:p>
      </dgm:t>
    </dgm:pt>
    <dgm:pt modelId="{586A4EAC-9BF1-4D00-AF9E-B90B1597750E}" type="sibTrans" cxnId="{7DF17506-AEF1-4E3E-9E59-7B40D5A488E4}">
      <dgm:prSet/>
      <dgm:spPr/>
      <dgm:t>
        <a:bodyPr/>
        <a:lstStyle/>
        <a:p>
          <a:endParaRPr kumimoji="1" lang="ja-JP" altLang="en-US"/>
        </a:p>
      </dgm:t>
    </dgm:pt>
    <dgm:pt modelId="{42BEC0B3-D2CD-471A-8767-1AA4E9F92AC9}">
      <dgm:prSet/>
      <dgm:spPr/>
      <dgm:t>
        <a:bodyPr/>
        <a:lstStyle/>
        <a:p>
          <a:r>
            <a:rPr kumimoji="1" lang="ja-JP" altLang="en-US" dirty="0" smtClean="0"/>
            <a:t>漢字が覚えられない。</a:t>
          </a:r>
          <a:endParaRPr kumimoji="1" lang="ja-JP" altLang="en-US" dirty="0"/>
        </a:p>
      </dgm:t>
    </dgm:pt>
    <dgm:pt modelId="{B9AE09E4-17DA-4247-9E9C-F8A8A59D3D9C}" type="parTrans" cxnId="{0D4D1808-54E3-4FD9-8827-807419620126}">
      <dgm:prSet/>
      <dgm:spPr/>
      <dgm:t>
        <a:bodyPr/>
        <a:lstStyle/>
        <a:p>
          <a:endParaRPr kumimoji="1" lang="ja-JP" altLang="en-US"/>
        </a:p>
      </dgm:t>
    </dgm:pt>
    <dgm:pt modelId="{BCA5FEC2-F49B-4530-9D25-D527F735F777}" type="sibTrans" cxnId="{0D4D1808-54E3-4FD9-8827-807419620126}">
      <dgm:prSet/>
      <dgm:spPr/>
      <dgm:t>
        <a:bodyPr/>
        <a:lstStyle/>
        <a:p>
          <a:endParaRPr kumimoji="1" lang="ja-JP" altLang="en-US"/>
        </a:p>
      </dgm:t>
    </dgm:pt>
    <dgm:pt modelId="{7D099880-44A7-4938-94A0-B232B30EF7DC}" type="pres">
      <dgm:prSet presAssocID="{4FFCD028-AE7E-49C9-837D-13C1E6FF1A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F502413-DA52-49C8-BA35-752D192640F6}" type="pres">
      <dgm:prSet presAssocID="{122D50A8-CD39-4324-8B49-DF4EE4C4AEE5}" presName="composite" presStyleCnt="0"/>
      <dgm:spPr/>
    </dgm:pt>
    <dgm:pt modelId="{87A8786D-C625-481B-8D07-7C132E427A77}" type="pres">
      <dgm:prSet presAssocID="{122D50A8-CD39-4324-8B49-DF4EE4C4AEE5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5E61641-0B48-4EDE-A251-3E6ADFD65F1E}" type="pres">
      <dgm:prSet presAssocID="{122D50A8-CD39-4324-8B49-DF4EE4C4AEE5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03C9762-2BC7-4CF5-BCFB-B9B7502057D8}" type="pres">
      <dgm:prSet presAssocID="{C9F4468E-924C-4072-AEDE-18178E39D9D5}" presName="space" presStyleCnt="0"/>
      <dgm:spPr/>
    </dgm:pt>
    <dgm:pt modelId="{50DB63A0-76A2-44A9-BEC0-F7B7B7B44252}" type="pres">
      <dgm:prSet presAssocID="{45E3EFD0-F2D3-4051-8964-3E8AADD5695F}" presName="composite" presStyleCnt="0"/>
      <dgm:spPr/>
    </dgm:pt>
    <dgm:pt modelId="{197224F5-9B5C-4C5F-A520-88B2E71A0D12}" type="pres">
      <dgm:prSet presAssocID="{45E3EFD0-F2D3-4051-8964-3E8AADD5695F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BB83626-7879-4BB5-902D-6D72550B34E3}" type="pres">
      <dgm:prSet presAssocID="{45E3EFD0-F2D3-4051-8964-3E8AADD5695F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E8F00D9-4813-42F4-86D6-4D9817BDE7E1}" type="pres">
      <dgm:prSet presAssocID="{7E6C991F-A2E8-467F-8BD9-55F4491A2C5A}" presName="space" presStyleCnt="0"/>
      <dgm:spPr/>
    </dgm:pt>
    <dgm:pt modelId="{DBD29F02-2135-446F-B21F-76D320EAD399}" type="pres">
      <dgm:prSet presAssocID="{2154F189-9FF5-45B3-AF08-4C94F9AE5973}" presName="composite" presStyleCnt="0"/>
      <dgm:spPr/>
    </dgm:pt>
    <dgm:pt modelId="{0515C337-8815-4E6B-850F-4E137DE0EE51}" type="pres">
      <dgm:prSet presAssocID="{2154F189-9FF5-45B3-AF08-4C94F9AE5973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DA74520-9861-44C0-B45F-74A4AD004A33}" type="pres">
      <dgm:prSet presAssocID="{2154F189-9FF5-45B3-AF08-4C94F9AE5973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797854C-222B-45F4-9959-42AAA58B880C}" type="pres">
      <dgm:prSet presAssocID="{86D0B081-5B38-4C04-B326-C1652FDB2A2B}" presName="space" presStyleCnt="0"/>
      <dgm:spPr/>
    </dgm:pt>
    <dgm:pt modelId="{7F797206-B0F3-4E44-AF4C-1111C56FD7EA}" type="pres">
      <dgm:prSet presAssocID="{C9449884-8808-47C4-9FF9-523AEA158792}" presName="composite" presStyleCnt="0"/>
      <dgm:spPr/>
    </dgm:pt>
    <dgm:pt modelId="{D85C4DD0-3161-4A89-B5AE-09B53120F0F1}" type="pres">
      <dgm:prSet presAssocID="{C9449884-8808-47C4-9FF9-523AEA158792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B822CB-3E4A-4B73-A952-08FD60CF8EBA}" type="pres">
      <dgm:prSet presAssocID="{C9449884-8808-47C4-9FF9-523AEA158792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2BA9AA-AA2D-4FDC-9DB2-4C7BCFCAD0BD}" type="pres">
      <dgm:prSet presAssocID="{FDE5034E-D221-46A1-BCB3-49CDA7E4AF9A}" presName="space" presStyleCnt="0"/>
      <dgm:spPr/>
    </dgm:pt>
    <dgm:pt modelId="{FA111A53-59B9-4D42-8C9A-F1C1B91B1048}" type="pres">
      <dgm:prSet presAssocID="{0DFEA11C-045D-4C79-BC50-A5D425A6BA35}" presName="composite" presStyleCnt="0"/>
      <dgm:spPr/>
    </dgm:pt>
    <dgm:pt modelId="{8ECD4D5A-C521-48EB-83CC-DA97EC8F6614}" type="pres">
      <dgm:prSet presAssocID="{0DFEA11C-045D-4C79-BC50-A5D425A6BA35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E51716-5AD3-43AA-9B70-2E64A4E1E516}" type="pres">
      <dgm:prSet presAssocID="{0DFEA11C-045D-4C79-BC50-A5D425A6BA35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001C65B-1EEE-4178-9C22-A652BE56BB3D}" srcId="{45E3EFD0-F2D3-4051-8964-3E8AADD5695F}" destId="{0E3C7EFD-6B97-479A-A782-DE8031C4B064}" srcOrd="1" destOrd="0" parTransId="{17B90434-A953-4DB7-ACF4-2852D09044DD}" sibTransId="{A1DE2727-CBC2-4469-A783-24A56B642245}"/>
    <dgm:cxn modelId="{9604152A-FCBC-446E-B617-B69653C8CE81}" type="presOf" srcId="{9EB6CE18-F5A7-494F-8888-FD226679EDC3}" destId="{15E61641-0B48-4EDE-A251-3E6ADFD65F1E}" srcOrd="0" destOrd="1" presId="urn:microsoft.com/office/officeart/2005/8/layout/hList1"/>
    <dgm:cxn modelId="{FDFEA913-FFAA-4EEA-B820-A71E2DD71F6D}" type="presOf" srcId="{122D50A8-CD39-4324-8B49-DF4EE4C4AEE5}" destId="{87A8786D-C625-481B-8D07-7C132E427A77}" srcOrd="0" destOrd="0" presId="urn:microsoft.com/office/officeart/2005/8/layout/hList1"/>
    <dgm:cxn modelId="{9FF17F4A-BDE3-4833-B550-22749E6DA782}" type="presOf" srcId="{8B53A9C7-3330-4250-AE7C-CF18611F3F33}" destId="{2DA74520-9861-44C0-B45F-74A4AD004A33}" srcOrd="0" destOrd="1" presId="urn:microsoft.com/office/officeart/2005/8/layout/hList1"/>
    <dgm:cxn modelId="{63924A14-7173-4441-A9A8-EAD2D3CACB9F}" type="presOf" srcId="{492E3631-7660-4FC2-B904-898A423DDECA}" destId="{15E61641-0B48-4EDE-A251-3E6ADFD65F1E}" srcOrd="0" destOrd="2" presId="urn:microsoft.com/office/officeart/2005/8/layout/hList1"/>
    <dgm:cxn modelId="{6968B48C-BF35-490D-94DD-DDEE5F7FA71B}" type="presOf" srcId="{151C737B-BF8C-4026-B85B-A94D62421D12}" destId="{CBB83626-7879-4BB5-902D-6D72550B34E3}" srcOrd="0" destOrd="0" presId="urn:microsoft.com/office/officeart/2005/8/layout/hList1"/>
    <dgm:cxn modelId="{E92BA976-8604-4723-A3B6-00432F0B98BF}" srcId="{0DFEA11C-045D-4C79-BC50-A5D425A6BA35}" destId="{D47FA421-D4D7-449F-85F1-74EB78753351}" srcOrd="1" destOrd="0" parTransId="{2C3E3E07-213B-4D30-9562-3A77C10FBB0F}" sibTransId="{0074B0DA-BEAF-47A8-BEA1-D22B3DFC24F9}"/>
    <dgm:cxn modelId="{EC3B8DF8-FF92-4B89-A1CF-1DE94285D414}" srcId="{4FFCD028-AE7E-49C9-837D-13C1E6FF1A8A}" destId="{2154F189-9FF5-45B3-AF08-4C94F9AE5973}" srcOrd="2" destOrd="0" parTransId="{89EBE256-A3C1-4AF8-82BE-0AD242E1C1F9}" sibTransId="{86D0B081-5B38-4C04-B326-C1652FDB2A2B}"/>
    <dgm:cxn modelId="{17D63323-8AE2-4BF3-9B11-B803A15EF12A}" srcId="{122D50A8-CD39-4324-8B49-DF4EE4C4AEE5}" destId="{9EB6CE18-F5A7-494F-8888-FD226679EDC3}" srcOrd="1" destOrd="0" parTransId="{883D1745-8DAD-4A6A-AC6D-1FD7A15CFD90}" sibTransId="{1017CD2C-1133-4C4B-B3DB-D89C7B94AEEC}"/>
    <dgm:cxn modelId="{BC7F9857-7656-4438-9B56-655F7C8D03B2}" type="presOf" srcId="{C9449884-8808-47C4-9FF9-523AEA158792}" destId="{D85C4DD0-3161-4A89-B5AE-09B53120F0F1}" srcOrd="0" destOrd="0" presId="urn:microsoft.com/office/officeart/2005/8/layout/hList1"/>
    <dgm:cxn modelId="{C9A8AFD1-5A65-4109-A841-2AE6C4BB0A86}" type="presOf" srcId="{45E3EFD0-F2D3-4051-8964-3E8AADD5695F}" destId="{197224F5-9B5C-4C5F-A520-88B2E71A0D12}" srcOrd="0" destOrd="0" presId="urn:microsoft.com/office/officeart/2005/8/layout/hList1"/>
    <dgm:cxn modelId="{CB2C2742-D26B-41CA-B1CF-64D3A0A15EB4}" type="presOf" srcId="{0DFEA11C-045D-4C79-BC50-A5D425A6BA35}" destId="{8ECD4D5A-C521-48EB-83CC-DA97EC8F6614}" srcOrd="0" destOrd="0" presId="urn:microsoft.com/office/officeart/2005/8/layout/hList1"/>
    <dgm:cxn modelId="{7DF17506-AEF1-4E3E-9E59-7B40D5A488E4}" srcId="{C9449884-8808-47C4-9FF9-523AEA158792}" destId="{7AFF855C-6374-4744-A345-E6C249368975}" srcOrd="1" destOrd="0" parTransId="{C231D4F1-713B-47B9-A5E5-FF0CF9E69084}" sibTransId="{586A4EAC-9BF1-4D00-AF9E-B90B1597750E}"/>
    <dgm:cxn modelId="{D8DFFEFC-8B1A-4BE8-9F74-12E042C95ED7}" type="presOf" srcId="{D8DA17A7-034A-4495-838C-00E2B1BF8D7B}" destId="{71E51716-5AD3-43AA-9B70-2E64A4E1E516}" srcOrd="0" destOrd="0" presId="urn:microsoft.com/office/officeart/2005/8/layout/hList1"/>
    <dgm:cxn modelId="{3464F292-A15C-45E1-8247-3B1CA39D7B28}" srcId="{0DFEA11C-045D-4C79-BC50-A5D425A6BA35}" destId="{D8DA17A7-034A-4495-838C-00E2B1BF8D7B}" srcOrd="0" destOrd="0" parTransId="{FA02E0CF-E659-4018-AB24-00AE0FA4E6E0}" sibTransId="{4BC6015B-B84A-45D3-A99D-563FBCD89EBC}"/>
    <dgm:cxn modelId="{91732F6F-4A39-4732-8710-19207C3D52D5}" srcId="{4FFCD028-AE7E-49C9-837D-13C1E6FF1A8A}" destId="{0DFEA11C-045D-4C79-BC50-A5D425A6BA35}" srcOrd="4" destOrd="0" parTransId="{050DA6FF-76C2-4FA0-960A-1560C52E306F}" sibTransId="{22190F9D-2934-4B9B-8F1B-3E96112FFE04}"/>
    <dgm:cxn modelId="{4569F1FE-D658-4774-A3E4-2A8566A66277}" srcId="{122D50A8-CD39-4324-8B49-DF4EE4C4AEE5}" destId="{B9D5CC45-D760-4FBF-A3CA-68178099F234}" srcOrd="0" destOrd="0" parTransId="{1D8C5F40-B18E-4701-8475-EA306CE70A81}" sibTransId="{F42CC4ED-0B06-4DF4-9A3F-AA8677F00BA2}"/>
    <dgm:cxn modelId="{367AC60E-C260-4240-A4A2-7F19EED22010}" type="presOf" srcId="{0E3C7EFD-6B97-479A-A782-DE8031C4B064}" destId="{CBB83626-7879-4BB5-902D-6D72550B34E3}" srcOrd="0" destOrd="1" presId="urn:microsoft.com/office/officeart/2005/8/layout/hList1"/>
    <dgm:cxn modelId="{B9CD0262-6189-4814-A03C-1574A08FC742}" srcId="{122D50A8-CD39-4324-8B49-DF4EE4C4AEE5}" destId="{492E3631-7660-4FC2-B904-898A423DDECA}" srcOrd="2" destOrd="0" parTransId="{C887306D-9FA5-4FAE-9069-EA7D95163441}" sibTransId="{2C9EC4A7-0501-40EF-BED7-A551FAB96F92}"/>
    <dgm:cxn modelId="{EEC35A10-1DDD-4427-89C1-17F0F8828D2D}" srcId="{2154F189-9FF5-45B3-AF08-4C94F9AE5973}" destId="{5BFADF35-4E1E-455C-AA0B-41B77DE6A409}" srcOrd="0" destOrd="0" parTransId="{2B745481-B2DC-45C2-AD59-898AEBD39096}" sibTransId="{3ECE2472-F3A7-45DF-AAB2-E90686C2B152}"/>
    <dgm:cxn modelId="{62EF13C4-5800-44B5-80BE-7036A4B0C8E5}" type="presOf" srcId="{7AFF855C-6374-4744-A345-E6C249368975}" destId="{99B822CB-3E4A-4B73-A952-08FD60CF8EBA}" srcOrd="0" destOrd="1" presId="urn:microsoft.com/office/officeart/2005/8/layout/hList1"/>
    <dgm:cxn modelId="{97A7CA35-8053-4287-8990-A395D2C6C92D}" srcId="{2154F189-9FF5-45B3-AF08-4C94F9AE5973}" destId="{8B53A9C7-3330-4250-AE7C-CF18611F3F33}" srcOrd="1" destOrd="0" parTransId="{F9F0CEBF-59D8-4CB1-9CA6-00290CD4E1EB}" sibTransId="{614A9103-3D16-4F0E-AB97-2AF7F6EA86CE}"/>
    <dgm:cxn modelId="{4994B4BA-4205-4819-9112-DFEFCD523F69}" type="presOf" srcId="{88E81C7B-4C47-4975-9A7F-7D2F3B9B1140}" destId="{2DA74520-9861-44C0-B45F-74A4AD004A33}" srcOrd="0" destOrd="2" presId="urn:microsoft.com/office/officeart/2005/8/layout/hList1"/>
    <dgm:cxn modelId="{0D4D1808-54E3-4FD9-8827-807419620126}" srcId="{C9449884-8808-47C4-9FF9-523AEA158792}" destId="{42BEC0B3-D2CD-471A-8767-1AA4E9F92AC9}" srcOrd="2" destOrd="0" parTransId="{B9AE09E4-17DA-4247-9E9C-F8A8A59D3D9C}" sibTransId="{BCA5FEC2-F49B-4530-9D25-D527F735F777}"/>
    <dgm:cxn modelId="{A200E7EA-5968-4EBC-B8F8-AE594D134CFB}" type="presOf" srcId="{1A9AD306-105E-42D5-8699-A40025384941}" destId="{99B822CB-3E4A-4B73-A952-08FD60CF8EBA}" srcOrd="0" destOrd="0" presId="urn:microsoft.com/office/officeart/2005/8/layout/hList1"/>
    <dgm:cxn modelId="{7A7001FC-FF2F-45F3-949C-760807FAF186}" srcId="{4FFCD028-AE7E-49C9-837D-13C1E6FF1A8A}" destId="{C9449884-8808-47C4-9FF9-523AEA158792}" srcOrd="3" destOrd="0" parTransId="{009484DA-8230-4A7A-8CC9-5974715B4EF7}" sibTransId="{FDE5034E-D221-46A1-BCB3-49CDA7E4AF9A}"/>
    <dgm:cxn modelId="{5D437B12-FB9D-4E46-B286-5312CEAB40B0}" type="presOf" srcId="{42BEC0B3-D2CD-471A-8767-1AA4E9F92AC9}" destId="{99B822CB-3E4A-4B73-A952-08FD60CF8EBA}" srcOrd="0" destOrd="2" presId="urn:microsoft.com/office/officeart/2005/8/layout/hList1"/>
    <dgm:cxn modelId="{5485ED80-C237-44D6-9E23-B5283271209B}" srcId="{C9449884-8808-47C4-9FF9-523AEA158792}" destId="{1A9AD306-105E-42D5-8699-A40025384941}" srcOrd="0" destOrd="0" parTransId="{5E440CAE-B106-40C5-BA72-B92FB78B7887}" sibTransId="{D284C3AD-8587-43F5-9AF4-81BFC5EC1DDE}"/>
    <dgm:cxn modelId="{7DDBADF9-A4A0-4BC9-BCDD-82A50B503443}" type="presOf" srcId="{D47FA421-D4D7-449F-85F1-74EB78753351}" destId="{71E51716-5AD3-43AA-9B70-2E64A4E1E516}" srcOrd="0" destOrd="1" presId="urn:microsoft.com/office/officeart/2005/8/layout/hList1"/>
    <dgm:cxn modelId="{14DFC0BA-6FB0-47CD-978E-3C192474AD0F}" srcId="{4FFCD028-AE7E-49C9-837D-13C1E6FF1A8A}" destId="{122D50A8-CD39-4324-8B49-DF4EE4C4AEE5}" srcOrd="0" destOrd="0" parTransId="{AC7E8001-8F49-4587-AB6A-3F226C6E804F}" sibTransId="{C9F4468E-924C-4072-AEDE-18178E39D9D5}"/>
    <dgm:cxn modelId="{70DFBF0A-AE28-4170-9BD5-9CB7E3895876}" srcId="{4FFCD028-AE7E-49C9-837D-13C1E6FF1A8A}" destId="{45E3EFD0-F2D3-4051-8964-3E8AADD5695F}" srcOrd="1" destOrd="0" parTransId="{87075B59-CD64-4C2A-BFCC-DC5982CD79B1}" sibTransId="{7E6C991F-A2E8-467F-8BD9-55F4491A2C5A}"/>
    <dgm:cxn modelId="{6B802AB4-83AE-4928-B949-0F629AED2E89}" type="presOf" srcId="{5BFADF35-4E1E-455C-AA0B-41B77DE6A409}" destId="{2DA74520-9861-44C0-B45F-74A4AD004A33}" srcOrd="0" destOrd="0" presId="urn:microsoft.com/office/officeart/2005/8/layout/hList1"/>
    <dgm:cxn modelId="{AB40A409-A934-4210-BFDC-FD59D2ED8B58}" srcId="{45E3EFD0-F2D3-4051-8964-3E8AADD5695F}" destId="{151C737B-BF8C-4026-B85B-A94D62421D12}" srcOrd="0" destOrd="0" parTransId="{55A4F885-C8EF-48C9-95BD-916AA8D4E4C6}" sibTransId="{8581693A-D03E-4FDD-B027-5C1A4B4500F0}"/>
    <dgm:cxn modelId="{74C60198-5031-41B5-BE8D-917B0D5E19B5}" type="presOf" srcId="{B9D5CC45-D760-4FBF-A3CA-68178099F234}" destId="{15E61641-0B48-4EDE-A251-3E6ADFD65F1E}" srcOrd="0" destOrd="0" presId="urn:microsoft.com/office/officeart/2005/8/layout/hList1"/>
    <dgm:cxn modelId="{F1E59008-8C05-4B55-8BA3-056854CF1189}" srcId="{2154F189-9FF5-45B3-AF08-4C94F9AE5973}" destId="{88E81C7B-4C47-4975-9A7F-7D2F3B9B1140}" srcOrd="2" destOrd="0" parTransId="{3C6D0B08-A728-45B6-83D3-5C9B538CD101}" sibTransId="{B41E2B10-6E79-4968-A427-D69A48F5ED07}"/>
    <dgm:cxn modelId="{5F956890-2973-436A-B7E8-19AC30A0D05D}" type="presOf" srcId="{4FFCD028-AE7E-49C9-837D-13C1E6FF1A8A}" destId="{7D099880-44A7-4938-94A0-B232B30EF7DC}" srcOrd="0" destOrd="0" presId="urn:microsoft.com/office/officeart/2005/8/layout/hList1"/>
    <dgm:cxn modelId="{CB8FE139-7D78-42E0-9491-B260D4A0760E}" type="presOf" srcId="{2154F189-9FF5-45B3-AF08-4C94F9AE5973}" destId="{0515C337-8815-4E6B-850F-4E137DE0EE51}" srcOrd="0" destOrd="0" presId="urn:microsoft.com/office/officeart/2005/8/layout/hList1"/>
    <dgm:cxn modelId="{0C04704C-4107-4DF9-A703-AEDC875D3A39}" type="presParOf" srcId="{7D099880-44A7-4938-94A0-B232B30EF7DC}" destId="{8F502413-DA52-49C8-BA35-752D192640F6}" srcOrd="0" destOrd="0" presId="urn:microsoft.com/office/officeart/2005/8/layout/hList1"/>
    <dgm:cxn modelId="{349FD5B5-6E2B-4FA0-A851-18D41B13D296}" type="presParOf" srcId="{8F502413-DA52-49C8-BA35-752D192640F6}" destId="{87A8786D-C625-481B-8D07-7C132E427A77}" srcOrd="0" destOrd="0" presId="urn:microsoft.com/office/officeart/2005/8/layout/hList1"/>
    <dgm:cxn modelId="{44A773D9-FE32-412A-A97F-92A0F5F31E4D}" type="presParOf" srcId="{8F502413-DA52-49C8-BA35-752D192640F6}" destId="{15E61641-0B48-4EDE-A251-3E6ADFD65F1E}" srcOrd="1" destOrd="0" presId="urn:microsoft.com/office/officeart/2005/8/layout/hList1"/>
    <dgm:cxn modelId="{1ED57F74-2655-45BF-B143-1CEAE38AC25C}" type="presParOf" srcId="{7D099880-44A7-4938-94A0-B232B30EF7DC}" destId="{D03C9762-2BC7-4CF5-BCFB-B9B7502057D8}" srcOrd="1" destOrd="0" presId="urn:microsoft.com/office/officeart/2005/8/layout/hList1"/>
    <dgm:cxn modelId="{97B759F6-86E3-4D65-B946-796054652055}" type="presParOf" srcId="{7D099880-44A7-4938-94A0-B232B30EF7DC}" destId="{50DB63A0-76A2-44A9-BEC0-F7B7B7B44252}" srcOrd="2" destOrd="0" presId="urn:microsoft.com/office/officeart/2005/8/layout/hList1"/>
    <dgm:cxn modelId="{B42389CF-5A6B-4D1D-B12D-EC9A8D115559}" type="presParOf" srcId="{50DB63A0-76A2-44A9-BEC0-F7B7B7B44252}" destId="{197224F5-9B5C-4C5F-A520-88B2E71A0D12}" srcOrd="0" destOrd="0" presId="urn:microsoft.com/office/officeart/2005/8/layout/hList1"/>
    <dgm:cxn modelId="{26E1B7C9-9407-4109-B859-0BA4A65873DD}" type="presParOf" srcId="{50DB63A0-76A2-44A9-BEC0-F7B7B7B44252}" destId="{CBB83626-7879-4BB5-902D-6D72550B34E3}" srcOrd="1" destOrd="0" presId="urn:microsoft.com/office/officeart/2005/8/layout/hList1"/>
    <dgm:cxn modelId="{74539BDC-6D8A-4E9F-817B-CFB59BE40B77}" type="presParOf" srcId="{7D099880-44A7-4938-94A0-B232B30EF7DC}" destId="{7E8F00D9-4813-42F4-86D6-4D9817BDE7E1}" srcOrd="3" destOrd="0" presId="urn:microsoft.com/office/officeart/2005/8/layout/hList1"/>
    <dgm:cxn modelId="{F31C7131-D28C-428F-AAD8-59D60D5D2153}" type="presParOf" srcId="{7D099880-44A7-4938-94A0-B232B30EF7DC}" destId="{DBD29F02-2135-446F-B21F-76D320EAD399}" srcOrd="4" destOrd="0" presId="urn:microsoft.com/office/officeart/2005/8/layout/hList1"/>
    <dgm:cxn modelId="{8EB8032E-9A02-460B-AAAE-9C7D8DB0C1EB}" type="presParOf" srcId="{DBD29F02-2135-446F-B21F-76D320EAD399}" destId="{0515C337-8815-4E6B-850F-4E137DE0EE51}" srcOrd="0" destOrd="0" presId="urn:microsoft.com/office/officeart/2005/8/layout/hList1"/>
    <dgm:cxn modelId="{359A7FE9-0A90-4664-86D8-6A8448D58F21}" type="presParOf" srcId="{DBD29F02-2135-446F-B21F-76D320EAD399}" destId="{2DA74520-9861-44C0-B45F-74A4AD004A33}" srcOrd="1" destOrd="0" presId="urn:microsoft.com/office/officeart/2005/8/layout/hList1"/>
    <dgm:cxn modelId="{E2E4E4A6-CE2C-42E2-AC6E-3727ACB4DF04}" type="presParOf" srcId="{7D099880-44A7-4938-94A0-B232B30EF7DC}" destId="{E797854C-222B-45F4-9959-42AAA58B880C}" srcOrd="5" destOrd="0" presId="urn:microsoft.com/office/officeart/2005/8/layout/hList1"/>
    <dgm:cxn modelId="{061567E4-73BC-4DD7-A0E6-4888EC37B4F4}" type="presParOf" srcId="{7D099880-44A7-4938-94A0-B232B30EF7DC}" destId="{7F797206-B0F3-4E44-AF4C-1111C56FD7EA}" srcOrd="6" destOrd="0" presId="urn:microsoft.com/office/officeart/2005/8/layout/hList1"/>
    <dgm:cxn modelId="{B2797A46-6837-4542-B4FD-5666EA4F0444}" type="presParOf" srcId="{7F797206-B0F3-4E44-AF4C-1111C56FD7EA}" destId="{D85C4DD0-3161-4A89-B5AE-09B53120F0F1}" srcOrd="0" destOrd="0" presId="urn:microsoft.com/office/officeart/2005/8/layout/hList1"/>
    <dgm:cxn modelId="{0A3B16A6-0DC5-4777-92E2-DF4385BFD090}" type="presParOf" srcId="{7F797206-B0F3-4E44-AF4C-1111C56FD7EA}" destId="{99B822CB-3E4A-4B73-A952-08FD60CF8EBA}" srcOrd="1" destOrd="0" presId="urn:microsoft.com/office/officeart/2005/8/layout/hList1"/>
    <dgm:cxn modelId="{CED50023-59A9-4F7A-9F35-136FB2137043}" type="presParOf" srcId="{7D099880-44A7-4938-94A0-B232B30EF7DC}" destId="{992BA9AA-AA2D-4FDC-9DB2-4C7BCFCAD0BD}" srcOrd="7" destOrd="0" presId="urn:microsoft.com/office/officeart/2005/8/layout/hList1"/>
    <dgm:cxn modelId="{ED868AD3-C256-4F1D-85D1-4AECFB442C37}" type="presParOf" srcId="{7D099880-44A7-4938-94A0-B232B30EF7DC}" destId="{FA111A53-59B9-4D42-8C9A-F1C1B91B1048}" srcOrd="8" destOrd="0" presId="urn:microsoft.com/office/officeart/2005/8/layout/hList1"/>
    <dgm:cxn modelId="{482C31B9-FE89-4D15-B42E-2C9C5567572C}" type="presParOf" srcId="{FA111A53-59B9-4D42-8C9A-F1C1B91B1048}" destId="{8ECD4D5A-C521-48EB-83CC-DA97EC8F6614}" srcOrd="0" destOrd="0" presId="urn:microsoft.com/office/officeart/2005/8/layout/hList1"/>
    <dgm:cxn modelId="{8169ACDF-D35F-4FD5-AC46-2E790433CDDB}" type="presParOf" srcId="{FA111A53-59B9-4D42-8C9A-F1C1B91B1048}" destId="{71E51716-5AD3-43AA-9B70-2E64A4E1E51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8786D-C625-481B-8D07-7C132E427A77}">
      <dsp:nvSpPr>
        <dsp:cNvPr id="0" name=""/>
        <dsp:cNvSpPr/>
      </dsp:nvSpPr>
      <dsp:spPr>
        <a:xfrm>
          <a:off x="2595" y="92820"/>
          <a:ext cx="994916" cy="2592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900" kern="1200" dirty="0" smtClean="0">
              <a:latin typeface="FGP角ｺﾞｼｯｸ体Ca-U" panose="020B0A00000000000000" pitchFamily="50" charset="-128"/>
              <a:ea typeface="FGP角ｺﾞｼｯｸ体Ca-U" panose="020B0A00000000000000" pitchFamily="50" charset="-128"/>
            </a:rPr>
            <a:t>発音の誤り</a:t>
          </a:r>
          <a:endParaRPr kumimoji="1" lang="ja-JP" altLang="en-US" sz="900" kern="1200" dirty="0">
            <a:latin typeface="FGP角ｺﾞｼｯｸ体Ca-U" panose="020B0A00000000000000" pitchFamily="50" charset="-128"/>
            <a:ea typeface="FGP角ｺﾞｼｯｸ体Ca-U" panose="020B0A00000000000000" pitchFamily="50" charset="-128"/>
          </a:endParaRPr>
        </a:p>
      </dsp:txBody>
      <dsp:txXfrm>
        <a:off x="2595" y="92820"/>
        <a:ext cx="994916" cy="259200"/>
      </dsp:txXfrm>
    </dsp:sp>
    <dsp:sp modelId="{15E61641-0B48-4EDE-A251-3E6ADFD65F1E}">
      <dsp:nvSpPr>
        <dsp:cNvPr id="0" name=""/>
        <dsp:cNvSpPr/>
      </dsp:nvSpPr>
      <dsp:spPr>
        <a:xfrm>
          <a:off x="2595" y="352020"/>
          <a:ext cx="994916" cy="189147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kern="1200" dirty="0" smtClean="0"/>
            <a:t>さかな→さたな　など、特定の音が他の音になってしまう。</a:t>
          </a:r>
          <a:endParaRPr kumimoji="1" lang="ja-JP" alt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kern="1200" dirty="0" smtClean="0"/>
            <a:t>どの音とも表現しがたい音（こもったような）になってしまう。　　　　</a:t>
          </a:r>
          <a:endParaRPr kumimoji="1" lang="ja-JP" alt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900" kern="1200" dirty="0"/>
        </a:p>
      </dsp:txBody>
      <dsp:txXfrm>
        <a:off x="2595" y="352020"/>
        <a:ext cx="994916" cy="1891476"/>
      </dsp:txXfrm>
    </dsp:sp>
    <dsp:sp modelId="{197224F5-9B5C-4C5F-A520-88B2E71A0D12}">
      <dsp:nvSpPr>
        <dsp:cNvPr id="0" name=""/>
        <dsp:cNvSpPr/>
      </dsp:nvSpPr>
      <dsp:spPr>
        <a:xfrm>
          <a:off x="1136800" y="92820"/>
          <a:ext cx="994916" cy="259200"/>
        </a:xfrm>
        <a:prstGeom prst="rect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900" kern="1200" dirty="0" smtClean="0">
              <a:latin typeface="FGP角ｺﾞｼｯｸ体Ca-U" panose="020B0A00000000000000" pitchFamily="50" charset="-128"/>
              <a:ea typeface="FGP角ｺﾞｼｯｸ体Ca-U" panose="020B0A00000000000000" pitchFamily="50" charset="-128"/>
            </a:rPr>
            <a:t>吃音がある</a:t>
          </a:r>
          <a:endParaRPr kumimoji="1" lang="ja-JP" altLang="en-US" sz="900" kern="1200" dirty="0">
            <a:latin typeface="FGP角ｺﾞｼｯｸ体Ca-U" panose="020B0A00000000000000" pitchFamily="50" charset="-128"/>
            <a:ea typeface="FGP角ｺﾞｼｯｸ体Ca-U" panose="020B0A00000000000000" pitchFamily="50" charset="-128"/>
          </a:endParaRPr>
        </a:p>
      </dsp:txBody>
      <dsp:txXfrm>
        <a:off x="1136800" y="92820"/>
        <a:ext cx="994916" cy="259200"/>
      </dsp:txXfrm>
    </dsp:sp>
    <dsp:sp modelId="{CBB83626-7879-4BB5-902D-6D72550B34E3}">
      <dsp:nvSpPr>
        <dsp:cNvPr id="0" name=""/>
        <dsp:cNvSpPr/>
      </dsp:nvSpPr>
      <dsp:spPr>
        <a:xfrm>
          <a:off x="1136800" y="352020"/>
          <a:ext cx="994916" cy="1891476"/>
        </a:xfrm>
        <a:prstGeom prst="rect">
          <a:avLst/>
        </a:prstGeom>
        <a:solidFill>
          <a:schemeClr val="accent4">
            <a:tint val="40000"/>
            <a:alpha val="90000"/>
            <a:hueOff val="2878480"/>
            <a:satOff val="-15315"/>
            <a:lumOff val="-87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2878480"/>
              <a:satOff val="-15315"/>
              <a:lumOff val="-8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kern="1200" dirty="0" smtClean="0"/>
            <a:t>言葉の初めを　繰り返す、引き伸ばす、詰まらせるなどして、出にくい。</a:t>
          </a:r>
          <a:endParaRPr kumimoji="1" lang="ja-JP" alt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kern="1200" dirty="0" smtClean="0"/>
            <a:t>極端に早口だったり、「えーと」を多用したり、体を動かしたりする。</a:t>
          </a:r>
          <a:endParaRPr kumimoji="1" lang="ja-JP" altLang="en-US" sz="900" kern="1200" dirty="0"/>
        </a:p>
      </dsp:txBody>
      <dsp:txXfrm>
        <a:off x="1136800" y="352020"/>
        <a:ext cx="994916" cy="1891476"/>
      </dsp:txXfrm>
    </dsp:sp>
    <dsp:sp modelId="{0515C337-8815-4E6B-850F-4E137DE0EE51}">
      <dsp:nvSpPr>
        <dsp:cNvPr id="0" name=""/>
        <dsp:cNvSpPr/>
      </dsp:nvSpPr>
      <dsp:spPr>
        <a:xfrm>
          <a:off x="2271004" y="92820"/>
          <a:ext cx="994916" cy="259200"/>
        </a:xfrm>
        <a:prstGeom prst="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>
              <a:latin typeface="FGP角ｺﾞｼｯｸ体Ca-U" panose="020B0A00000000000000" pitchFamily="50" charset="-128"/>
              <a:ea typeface="FGP角ｺﾞｼｯｸ体Ca-U" panose="020B0A00000000000000" pitchFamily="50" charset="-128"/>
            </a:rPr>
            <a:t>話し言葉の苦手さ</a:t>
          </a:r>
          <a:endParaRPr kumimoji="1" lang="ja-JP" altLang="en-US" sz="800" kern="1200" dirty="0">
            <a:latin typeface="FGP角ｺﾞｼｯｸ体Ca-U" panose="020B0A00000000000000" pitchFamily="50" charset="-128"/>
            <a:ea typeface="FGP角ｺﾞｼｯｸ体Ca-U" panose="020B0A00000000000000" pitchFamily="50" charset="-128"/>
          </a:endParaRPr>
        </a:p>
      </dsp:txBody>
      <dsp:txXfrm>
        <a:off x="2271004" y="92820"/>
        <a:ext cx="994916" cy="259200"/>
      </dsp:txXfrm>
    </dsp:sp>
    <dsp:sp modelId="{2DA74520-9861-44C0-B45F-74A4AD004A33}">
      <dsp:nvSpPr>
        <dsp:cNvPr id="0" name=""/>
        <dsp:cNvSpPr/>
      </dsp:nvSpPr>
      <dsp:spPr>
        <a:xfrm>
          <a:off x="2271004" y="352020"/>
          <a:ext cx="994916" cy="1891476"/>
        </a:xfrm>
        <a:prstGeom prst="rect">
          <a:avLst/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kern="1200" dirty="0" smtClean="0"/>
            <a:t>話が上手く伝わらない。</a:t>
          </a:r>
          <a:endParaRPr kumimoji="1" lang="ja-JP" alt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kern="1200" dirty="0" smtClean="0"/>
            <a:t>言葉の使い方を誤っている。</a:t>
          </a:r>
          <a:endParaRPr kumimoji="1" lang="ja-JP" alt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kern="1200" dirty="0" smtClean="0"/>
            <a:t>知っている言葉が少ない。</a:t>
          </a:r>
          <a:endParaRPr kumimoji="1" lang="ja-JP" altLang="en-US" sz="900" kern="1200" dirty="0"/>
        </a:p>
      </dsp:txBody>
      <dsp:txXfrm>
        <a:off x="2271004" y="352020"/>
        <a:ext cx="994916" cy="1891476"/>
      </dsp:txXfrm>
    </dsp:sp>
    <dsp:sp modelId="{D85C4DD0-3161-4A89-B5AE-09B53120F0F1}">
      <dsp:nvSpPr>
        <dsp:cNvPr id="0" name=""/>
        <dsp:cNvSpPr/>
      </dsp:nvSpPr>
      <dsp:spPr>
        <a:xfrm>
          <a:off x="3405209" y="92820"/>
          <a:ext cx="994916" cy="259200"/>
        </a:xfrm>
        <a:prstGeom prst="rect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900" kern="1200" dirty="0" smtClean="0">
              <a:latin typeface="FGP角ｺﾞｼｯｸ体Ca-U" panose="020B0A00000000000000" pitchFamily="50" charset="-128"/>
              <a:ea typeface="FGP角ｺﾞｼｯｸ体Ca-U" panose="020B0A00000000000000" pitchFamily="50" charset="-128"/>
            </a:rPr>
            <a:t>読み書き</a:t>
          </a:r>
          <a:endParaRPr kumimoji="1" lang="ja-JP" altLang="en-US" sz="900" kern="1200" dirty="0">
            <a:latin typeface="FGP角ｺﾞｼｯｸ体Ca-U" panose="020B0A00000000000000" pitchFamily="50" charset="-128"/>
            <a:ea typeface="FGP角ｺﾞｼｯｸ体Ca-U" panose="020B0A00000000000000" pitchFamily="50" charset="-128"/>
          </a:endParaRPr>
        </a:p>
      </dsp:txBody>
      <dsp:txXfrm>
        <a:off x="3405209" y="92820"/>
        <a:ext cx="994916" cy="259200"/>
      </dsp:txXfrm>
    </dsp:sp>
    <dsp:sp modelId="{99B822CB-3E4A-4B73-A952-08FD60CF8EBA}">
      <dsp:nvSpPr>
        <dsp:cNvPr id="0" name=""/>
        <dsp:cNvSpPr/>
      </dsp:nvSpPr>
      <dsp:spPr>
        <a:xfrm>
          <a:off x="3405209" y="352020"/>
          <a:ext cx="994916" cy="1891476"/>
        </a:xfrm>
        <a:prstGeom prst="rect">
          <a:avLst/>
        </a:prstGeom>
        <a:solidFill>
          <a:schemeClr val="accent4">
            <a:tint val="40000"/>
            <a:alpha val="90000"/>
            <a:hueOff val="8635439"/>
            <a:satOff val="-45946"/>
            <a:lumOff val="-2618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8635439"/>
              <a:satOff val="-45946"/>
              <a:lumOff val="-26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kern="1200" dirty="0" smtClean="0"/>
            <a:t>音読で拾い読みになる。</a:t>
          </a:r>
          <a:endParaRPr kumimoji="1" lang="ja-JP" alt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kern="1200" dirty="0" smtClean="0"/>
            <a:t>文字の形が整わない、鏡文字になる。</a:t>
          </a:r>
          <a:endParaRPr kumimoji="1" lang="ja-JP" alt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kern="1200" dirty="0" smtClean="0"/>
            <a:t>漢字が覚えられない。</a:t>
          </a:r>
          <a:endParaRPr kumimoji="1" lang="ja-JP" altLang="en-US" sz="900" kern="1200" dirty="0"/>
        </a:p>
      </dsp:txBody>
      <dsp:txXfrm>
        <a:off x="3405209" y="352020"/>
        <a:ext cx="994916" cy="1891476"/>
      </dsp:txXfrm>
    </dsp:sp>
    <dsp:sp modelId="{8ECD4D5A-C521-48EB-83CC-DA97EC8F6614}">
      <dsp:nvSpPr>
        <dsp:cNvPr id="0" name=""/>
        <dsp:cNvSpPr/>
      </dsp:nvSpPr>
      <dsp:spPr>
        <a:xfrm>
          <a:off x="4539414" y="92820"/>
          <a:ext cx="994916" cy="259200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900" kern="1200" dirty="0" smtClean="0">
              <a:latin typeface="FGP角ｺﾞｼｯｸ体Ca-U" panose="020B0A00000000000000" pitchFamily="50" charset="-128"/>
              <a:ea typeface="FGP角ｺﾞｼｯｸ体Ca-U" panose="020B0A00000000000000" pitchFamily="50" charset="-128"/>
            </a:rPr>
            <a:t>聞こえにくさ</a:t>
          </a:r>
          <a:endParaRPr kumimoji="1" lang="ja-JP" altLang="en-US" sz="900" kern="1200" dirty="0">
            <a:latin typeface="FGP角ｺﾞｼｯｸ体Ca-U" panose="020B0A00000000000000" pitchFamily="50" charset="-128"/>
            <a:ea typeface="FGP角ｺﾞｼｯｸ体Ca-U" panose="020B0A00000000000000" pitchFamily="50" charset="-128"/>
          </a:endParaRPr>
        </a:p>
      </dsp:txBody>
      <dsp:txXfrm>
        <a:off x="4539414" y="92820"/>
        <a:ext cx="994916" cy="259200"/>
      </dsp:txXfrm>
    </dsp:sp>
    <dsp:sp modelId="{71E51716-5AD3-43AA-9B70-2E64A4E1E516}">
      <dsp:nvSpPr>
        <dsp:cNvPr id="0" name=""/>
        <dsp:cNvSpPr/>
      </dsp:nvSpPr>
      <dsp:spPr>
        <a:xfrm>
          <a:off x="4539414" y="352020"/>
          <a:ext cx="994916" cy="1891476"/>
        </a:xfrm>
        <a:prstGeom prst="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kern="1200" dirty="0" smtClean="0"/>
            <a:t>聞こえにくさがあり、補聴器を装用している。</a:t>
          </a:r>
          <a:endParaRPr kumimoji="1" lang="ja-JP" alt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kern="1200" dirty="0" smtClean="0"/>
            <a:t>難聴が原因で発音や言語発達、コミュニケーションに課題がある。</a:t>
          </a:r>
          <a:endParaRPr kumimoji="1" lang="ja-JP" altLang="en-US" sz="900" kern="1200" dirty="0"/>
        </a:p>
      </dsp:txBody>
      <dsp:txXfrm>
        <a:off x="4539414" y="352020"/>
        <a:ext cx="994916" cy="1891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3E335B77-E027-4CAA-BACA-4AAD196EC9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83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4B3D161-5C2F-4BD1-ACA1-F28000887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027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AD11-0DE0-4626-A929-C4BD81423837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A61-0759-4FEB-B3D1-00B9E38831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02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AD11-0DE0-4626-A929-C4BD81423837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A61-0759-4FEB-B3D1-00B9E38831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98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AD11-0DE0-4626-A929-C4BD81423837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A61-0759-4FEB-B3D1-00B9E38831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65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AD11-0DE0-4626-A929-C4BD81423837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A61-0759-4FEB-B3D1-00B9E38831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9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AD11-0DE0-4626-A929-C4BD81423837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A61-0759-4FEB-B3D1-00B9E38831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17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AD11-0DE0-4626-A929-C4BD81423837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A61-0759-4FEB-B3D1-00B9E38831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68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AD11-0DE0-4626-A929-C4BD81423837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A61-0759-4FEB-B3D1-00B9E38831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8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AD11-0DE0-4626-A929-C4BD81423837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A61-0759-4FEB-B3D1-00B9E38831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37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AD11-0DE0-4626-A929-C4BD81423837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A61-0759-4FEB-B3D1-00B9E38831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02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AD11-0DE0-4626-A929-C4BD81423837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A61-0759-4FEB-B3D1-00B9E38831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54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AD11-0DE0-4626-A929-C4BD81423837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BA61-0759-4FEB-B3D1-00B9E38831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39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5AD11-0DE0-4626-A929-C4BD81423837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0BA61-0759-4FEB-B3D1-00B9E38831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48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6.png"/><Relationship Id="rId7" Type="http://schemas.openxmlformats.org/officeDocument/2006/relationships/diagramData" Target="../diagrams/data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microsoft.com/office/2007/relationships/diagramDrawing" Target="../diagrams/drawing1.xml"/><Relationship Id="rId5" Type="http://schemas.openxmlformats.org/officeDocument/2006/relationships/image" Target="../media/image8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7.png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4" t="50135" r="4402" b="9516"/>
          <a:stretch/>
        </p:blipFill>
        <p:spPr>
          <a:xfrm>
            <a:off x="1038225" y="3733800"/>
            <a:ext cx="4772025" cy="1647826"/>
          </a:xfrm>
          <a:prstGeom prst="rect">
            <a:avLst/>
          </a:prstGeom>
        </p:spPr>
      </p:pic>
      <p:pic>
        <p:nvPicPr>
          <p:cNvPr id="4" name="図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49" r="-1"/>
          <a:stretch/>
        </p:blipFill>
        <p:spPr bwMode="auto">
          <a:xfrm>
            <a:off x="1123106" y="2663377"/>
            <a:ext cx="409540" cy="3693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532646" y="2714177"/>
            <a:ext cx="316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青梅市立河辺小学校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7152" y="3048450"/>
            <a:ext cx="4868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ことばときこえの教室</a:t>
            </a:r>
            <a:endParaRPr kumimoji="1" lang="ja-JP" altLang="en-US" sz="36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457216" y="5416068"/>
            <a:ext cx="3860271" cy="899124"/>
            <a:chOff x="1457216" y="4976445"/>
            <a:chExt cx="3860271" cy="899124"/>
          </a:xfrm>
        </p:grpSpPr>
        <p:sp>
          <p:nvSpPr>
            <p:cNvPr id="7" name="楕円 6"/>
            <p:cNvSpPr/>
            <p:nvPr/>
          </p:nvSpPr>
          <p:spPr>
            <a:xfrm>
              <a:off x="1457216" y="4976445"/>
              <a:ext cx="899124" cy="89912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楕円 7"/>
            <p:cNvSpPr/>
            <p:nvPr/>
          </p:nvSpPr>
          <p:spPr>
            <a:xfrm>
              <a:off x="2444265" y="4976445"/>
              <a:ext cx="899124" cy="899124"/>
            </a:xfrm>
            <a:prstGeom prst="ellipse">
              <a:avLst/>
            </a:prstGeom>
            <a:solidFill>
              <a:srgbClr val="56F6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/>
            <p:cNvSpPr/>
            <p:nvPr/>
          </p:nvSpPr>
          <p:spPr>
            <a:xfrm>
              <a:off x="3431314" y="4976445"/>
              <a:ext cx="899124" cy="89912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/>
            <p:cNvSpPr/>
            <p:nvPr/>
          </p:nvSpPr>
          <p:spPr>
            <a:xfrm>
              <a:off x="4418363" y="4976445"/>
              <a:ext cx="899124" cy="899124"/>
            </a:xfrm>
            <a:prstGeom prst="ellipse">
              <a:avLst/>
            </a:prstGeom>
            <a:solidFill>
              <a:srgbClr val="FF71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556477" y="5117236"/>
              <a:ext cx="6767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 smtClean="0">
                  <a:solidFill>
                    <a:schemeClr val="bg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あ</a:t>
              </a:r>
              <a:endParaRPr kumimoji="1" lang="ja-JP" altLang="en-US" sz="40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555442" y="5117236"/>
              <a:ext cx="6767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>
                  <a:solidFill>
                    <a:schemeClr val="bg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ん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542491" y="5117236"/>
              <a:ext cx="6767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>
                  <a:solidFill>
                    <a:schemeClr val="bg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な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529540" y="5117236"/>
              <a:ext cx="6767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>
                  <a:solidFill>
                    <a:schemeClr val="bg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い</a:t>
              </a:r>
            </a:p>
          </p:txBody>
        </p:sp>
      </p:grpSp>
      <p:sp>
        <p:nvSpPr>
          <p:cNvPr id="15" name="正方形/長方形 14"/>
          <p:cNvSpPr/>
          <p:nvPr/>
        </p:nvSpPr>
        <p:spPr>
          <a:xfrm>
            <a:off x="0" y="9144001"/>
            <a:ext cx="6858000" cy="3868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0" y="8827477"/>
            <a:ext cx="6858000" cy="14486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43303" y="7717235"/>
            <a:ext cx="3315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      〒 １９８－００３６　</a:t>
            </a:r>
            <a:endParaRPr kumimoji="1" lang="en-US" altLang="ja-JP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en-US" altLang="ja-JP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US" altLang="ja-JP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 </a:t>
            </a: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 東京都青梅市河辺町５－２４</a:t>
            </a:r>
            <a:r>
              <a:rPr kumimoji="1" lang="en-US" altLang="ja-JP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kumimoji="1" lang="en-US" altLang="ja-JP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ＴＥＬ ０４２８（２２）２１０３（教室）</a:t>
            </a:r>
            <a:endParaRPr kumimoji="1" lang="en-US" altLang="ja-JP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 （２３）１２４５（本校）</a:t>
            </a:r>
            <a:endParaRPr kumimoji="1" lang="ja-JP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 rot="10800000" flipV="1">
            <a:off x="2314" y="306236"/>
            <a:ext cx="6858000" cy="3868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 rot="10800000" flipV="1">
            <a:off x="0" y="853866"/>
            <a:ext cx="6858000" cy="14486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63" t="12742" r="10983" b="57872"/>
          <a:stretch/>
        </p:blipFill>
        <p:spPr>
          <a:xfrm>
            <a:off x="4826388" y="2046007"/>
            <a:ext cx="843866" cy="1084970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84" t="12097" r="41462" b="58517"/>
          <a:stretch/>
        </p:blipFill>
        <p:spPr>
          <a:xfrm>
            <a:off x="3917709" y="2049873"/>
            <a:ext cx="843866" cy="108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54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楕円 37"/>
          <p:cNvSpPr/>
          <p:nvPr/>
        </p:nvSpPr>
        <p:spPr>
          <a:xfrm>
            <a:off x="2967050" y="5471998"/>
            <a:ext cx="3103371" cy="3074144"/>
          </a:xfrm>
          <a:prstGeom prst="ellipse">
            <a:avLst/>
          </a:prstGeom>
          <a:solidFill>
            <a:srgbClr val="CAFF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/>
          <p:cNvGrpSpPr/>
          <p:nvPr/>
        </p:nvGrpSpPr>
        <p:grpSpPr>
          <a:xfrm>
            <a:off x="3376631" y="6581834"/>
            <a:ext cx="4604660" cy="2882686"/>
            <a:chOff x="1414544" y="5691969"/>
            <a:chExt cx="2013916" cy="1260785"/>
          </a:xfrm>
          <a:solidFill>
            <a:srgbClr val="92D050"/>
          </a:solidFill>
        </p:grpSpPr>
        <p:sp>
          <p:nvSpPr>
            <p:cNvPr id="34" name="楕円 33"/>
            <p:cNvSpPr/>
            <p:nvPr/>
          </p:nvSpPr>
          <p:spPr>
            <a:xfrm>
              <a:off x="1414544" y="5691969"/>
              <a:ext cx="1260785" cy="126078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909872" y="6192032"/>
              <a:ext cx="1518588" cy="201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仲間</a:t>
              </a:r>
              <a:r>
                <a:rPr kumimoji="1" lang="ja-JP" altLang="en-US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と</a:t>
              </a:r>
              <a:r>
                <a:rPr kumimoji="1" lang="ja-JP" altLang="en-US" sz="20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出会</a:t>
              </a:r>
              <a:r>
                <a:rPr kumimoji="1" lang="ja-JP" altLang="en-US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う</a:t>
              </a:r>
              <a:endParaRPr kumimoji="1" lang="en-US" altLang="ja-JP" sz="16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762329" y="6377189"/>
              <a:ext cx="1518588" cy="4480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グループ活動（全体・吃音・難聴）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を通して</a:t>
              </a:r>
              <a:r>
                <a:rPr kumimoji="1" lang="ja-JP" altLang="en-US" sz="1000" b="1" dirty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、</a:t>
              </a: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同じ悩みをもつ仲間と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つながり、悩みを共有したり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楽しい</a:t>
              </a:r>
              <a:r>
                <a:rPr kumimoji="1" lang="ja-JP" altLang="en-US" sz="1000" b="1" dirty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時間</a:t>
              </a: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を共にしたり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しています。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</p:grpSp>
      <p:sp>
        <p:nvSpPr>
          <p:cNvPr id="32" name="正方形/長方形 31"/>
          <p:cNvSpPr/>
          <p:nvPr/>
        </p:nvSpPr>
        <p:spPr>
          <a:xfrm flipV="1">
            <a:off x="349128" y="504329"/>
            <a:ext cx="6211512" cy="5293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851015" y="5873888"/>
            <a:ext cx="4111578" cy="3395609"/>
            <a:chOff x="701689" y="5421689"/>
            <a:chExt cx="1712037" cy="1413911"/>
          </a:xfrm>
        </p:grpSpPr>
        <p:sp>
          <p:nvSpPr>
            <p:cNvPr id="25" name="楕円 24"/>
            <p:cNvSpPr/>
            <p:nvPr/>
          </p:nvSpPr>
          <p:spPr>
            <a:xfrm>
              <a:off x="701689" y="5421689"/>
              <a:ext cx="1413911" cy="1413911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895138" y="5580560"/>
              <a:ext cx="1518588" cy="307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１</a:t>
              </a:r>
              <a:r>
                <a:rPr kumimoji="1" lang="ja-JP" altLang="en-US" sz="24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対１</a:t>
              </a:r>
              <a:r>
                <a:rPr kumimoji="1" lang="ja-JP" altLang="en-US" sz="16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</a:t>
              </a:r>
              <a:endParaRPr kumimoji="1" lang="en-US" altLang="ja-JP" sz="16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安心</a:t>
              </a:r>
              <a:r>
                <a:rPr kumimoji="1" lang="ja-JP" altLang="en-US" sz="16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できる</a:t>
              </a:r>
              <a:r>
                <a:rPr kumimoji="1" lang="ja-JP" altLang="en-US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環境</a:t>
              </a:r>
              <a:endPara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943393" y="5881976"/>
              <a:ext cx="618142" cy="802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担当者と２人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3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ゆったりとした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3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かかわりの中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3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苦手なことに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3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いっしょに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300"/>
                </a:lnSpc>
              </a:pPr>
              <a:r>
                <a:rPr kumimoji="1" lang="ja-JP" altLang="en-US" sz="1000" b="1" dirty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取り組</a:t>
              </a: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みます。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3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やり取りする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300"/>
                </a:lnSpc>
              </a:pPr>
              <a:r>
                <a:rPr kumimoji="1" lang="ja-JP" altLang="en-US" sz="1000" b="1" dirty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力</a:t>
              </a: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を高めて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300"/>
                </a:lnSpc>
              </a:pPr>
              <a:r>
                <a:rPr kumimoji="1" lang="ja-JP" altLang="en-US" sz="1000" b="1" dirty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家庭</a:t>
              </a: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や学校での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300"/>
                </a:lnSpc>
              </a:pPr>
              <a:r>
                <a:rPr kumimoji="1" lang="ja-JP" altLang="en-US" sz="1000" b="1" dirty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交流</a:t>
              </a: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によろこ</a:t>
              </a:r>
              <a:r>
                <a:rPr kumimoji="1" lang="ja-JP" altLang="en-US" sz="1000" b="1" dirty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び</a:t>
              </a: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を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3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もてるようにします。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4215" y="875896"/>
            <a:ext cx="6229350" cy="867224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このようなことで</a:t>
            </a:r>
            <a:r>
              <a:rPr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困</a:t>
            </a:r>
            <a:r>
              <a:rPr lang="ja-JP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っていません</a:t>
            </a:r>
            <a:r>
              <a:rPr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</a:t>
            </a:r>
            <a:r>
              <a:rPr kumimoji="1" lang="ja-JP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？</a:t>
            </a:r>
            <a:endParaRPr kumimoji="1" lang="ja-JP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704539" y="1887967"/>
            <a:ext cx="5536926" cy="2938256"/>
            <a:chOff x="747267" y="1040384"/>
            <a:chExt cx="6211512" cy="3116952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86146" y="1153770"/>
              <a:ext cx="680057" cy="733580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65399" y="1040384"/>
              <a:ext cx="927324" cy="927324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84945" y="1153770"/>
              <a:ext cx="736155" cy="658502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60098" y="1090985"/>
              <a:ext cx="827383" cy="876722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92428" y="1214779"/>
              <a:ext cx="623454" cy="565336"/>
            </a:xfrm>
            <a:prstGeom prst="rect">
              <a:avLst/>
            </a:prstGeom>
          </p:spPr>
        </p:pic>
        <p:graphicFrame>
          <p:nvGraphicFramePr>
            <p:cNvPr id="10" name="図表 9"/>
            <p:cNvGraphicFramePr/>
            <p:nvPr>
              <p:extLst>
                <p:ext uri="{D42A27DB-BD31-4B8C-83A1-F6EECF244321}">
                  <p14:modId xmlns:p14="http://schemas.microsoft.com/office/powerpoint/2010/main" val="498345005"/>
                </p:ext>
              </p:extLst>
            </p:nvPr>
          </p:nvGraphicFramePr>
          <p:xfrm>
            <a:off x="747267" y="1678931"/>
            <a:ext cx="6211512" cy="247840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11" name="正方形/長方形 10"/>
          <p:cNvSpPr/>
          <p:nvPr/>
        </p:nvSpPr>
        <p:spPr>
          <a:xfrm>
            <a:off x="349128" y="1771153"/>
            <a:ext cx="6211512" cy="5752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98081" y="5317671"/>
            <a:ext cx="5479327" cy="457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46039" y="4920306"/>
            <a:ext cx="5393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お子さんにあった方法で学習することができます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2975773" y="5886725"/>
            <a:ext cx="1933422" cy="1605020"/>
            <a:chOff x="669830" y="5397604"/>
            <a:chExt cx="1731150" cy="1437105"/>
          </a:xfrm>
        </p:grpSpPr>
        <p:sp>
          <p:nvSpPr>
            <p:cNvPr id="16" name="楕円 15"/>
            <p:cNvSpPr/>
            <p:nvPr/>
          </p:nvSpPr>
          <p:spPr>
            <a:xfrm>
              <a:off x="669830" y="5397604"/>
              <a:ext cx="1437105" cy="143710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28229" y="5678947"/>
              <a:ext cx="1518588" cy="30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実態</a:t>
              </a:r>
              <a:r>
                <a:rPr kumimoji="1" lang="ja-JP" altLang="en-US" sz="16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</a:t>
              </a:r>
              <a:r>
                <a:rPr kumimoji="1" lang="ja-JP" altLang="en-US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把握</a:t>
              </a:r>
              <a:endPara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882392" y="6016622"/>
              <a:ext cx="1518588" cy="572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kumimoji="1" lang="ja-JP" altLang="en-US" sz="1000" b="1" dirty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何</a:t>
              </a: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がなぜ苦手なのか</a:t>
              </a:r>
              <a:r>
                <a:rPr kumimoji="1" lang="en-US" altLang="ja-JP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/>
              </a:r>
              <a:br>
                <a:rPr kumimoji="1" lang="en-US" altLang="ja-JP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</a:b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様々な検査等で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原因を探ります。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</p:grpSp>
      <p:sp>
        <p:nvSpPr>
          <p:cNvPr id="19" name="タイトル 1"/>
          <p:cNvSpPr txBox="1">
            <a:spLocks/>
          </p:cNvSpPr>
          <p:nvPr/>
        </p:nvSpPr>
        <p:spPr>
          <a:xfrm>
            <a:off x="-355921" y="461095"/>
            <a:ext cx="6425724" cy="5848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青梅市立河辺小学校 </a:t>
            </a:r>
            <a:r>
              <a:rPr lang="ja-JP" altLang="en-US" sz="24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</a:t>
            </a:r>
            <a:r>
              <a:rPr lang="ja-JP" altLang="en-US" sz="20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lang="ja-JP" altLang="en-US" sz="24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きこえ</a:t>
            </a:r>
            <a:r>
              <a:rPr lang="ja-JP" altLang="en-US" sz="20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r>
              <a:rPr lang="ja-JP" altLang="en-US" sz="24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教室</a:t>
            </a:r>
            <a:endParaRPr lang="ja-JP" altLang="en-US" sz="240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2462478" y="7343688"/>
            <a:ext cx="1919104" cy="1605020"/>
            <a:chOff x="685450" y="5397604"/>
            <a:chExt cx="1718330" cy="1437105"/>
          </a:xfrm>
        </p:grpSpPr>
        <p:sp>
          <p:nvSpPr>
            <p:cNvPr id="21" name="楕円 20"/>
            <p:cNvSpPr/>
            <p:nvPr/>
          </p:nvSpPr>
          <p:spPr>
            <a:xfrm>
              <a:off x="685450" y="5397604"/>
              <a:ext cx="1437105" cy="143710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840277" y="5628247"/>
              <a:ext cx="1518588" cy="5235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個々</a:t>
              </a:r>
              <a:r>
                <a:rPr kumimoji="1" lang="ja-JP" altLang="en-US" sz="14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</a:t>
              </a:r>
              <a:r>
                <a:rPr kumimoji="1" lang="ja-JP" altLang="en-US" sz="16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合</a:t>
              </a:r>
              <a:r>
                <a:rPr kumimoji="1" lang="ja-JP" altLang="en-US" sz="14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った</a:t>
              </a:r>
              <a:endParaRPr kumimoji="1" lang="en-US" altLang="ja-JP" sz="14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6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方法</a:t>
              </a:r>
              <a:r>
                <a:rPr kumimoji="1" lang="ja-JP" altLang="en-US" sz="14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</a:t>
              </a:r>
              <a:r>
                <a:rPr kumimoji="1" lang="ja-JP" altLang="en-US" sz="16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学習</a:t>
              </a:r>
              <a:endParaRPr kumimoji="1" lang="en-US" altLang="ja-JP" sz="16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885192" y="6111204"/>
              <a:ext cx="1518588" cy="509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検査結果等から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300"/>
                </a:lnSpc>
              </a:pPr>
              <a:r>
                <a:rPr kumimoji="1" lang="ja-JP" altLang="en-US" sz="1000" b="1" dirty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合</a:t>
              </a: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っている学習法を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300"/>
                </a:lnSpc>
              </a:pPr>
              <a:r>
                <a:rPr kumimoji="1" lang="ja-JP" altLang="en-US" sz="1000" b="1" dirty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提案</a:t>
              </a: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します。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4446289" y="6094852"/>
            <a:ext cx="1928530" cy="1605020"/>
            <a:chOff x="669830" y="5397604"/>
            <a:chExt cx="1726769" cy="1437105"/>
          </a:xfrm>
        </p:grpSpPr>
        <p:sp>
          <p:nvSpPr>
            <p:cNvPr id="29" name="楕円 28"/>
            <p:cNvSpPr/>
            <p:nvPr/>
          </p:nvSpPr>
          <p:spPr>
            <a:xfrm>
              <a:off x="669830" y="5397604"/>
              <a:ext cx="1437105" cy="143710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791797" y="5650222"/>
              <a:ext cx="1518588" cy="277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在籍校</a:t>
              </a:r>
              <a:r>
                <a:rPr kumimoji="1" lang="ja-JP" altLang="en-US" sz="14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と</a:t>
              </a:r>
              <a:r>
                <a:rPr kumimoji="1" lang="ja-JP" altLang="en-US" sz="16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連携</a:t>
              </a:r>
              <a:endParaRPr kumimoji="1"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878011" y="6032373"/>
              <a:ext cx="1518588" cy="541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学校や病院</a:t>
              </a:r>
              <a:r>
                <a:rPr kumimoji="1" lang="ja-JP" altLang="en-US" sz="1000" b="1" dirty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等</a:t>
              </a: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とも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連携し、日頃の生活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000" b="1" dirty="0" smtClean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から支えます。</a:t>
              </a:r>
              <a:endParaRPr kumimoji="1" lang="en-US" altLang="ja-JP" sz="1000" b="1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</p:grpSp>
      <p:sp>
        <p:nvSpPr>
          <p:cNvPr id="3" name="楕円 2"/>
          <p:cNvSpPr/>
          <p:nvPr/>
        </p:nvSpPr>
        <p:spPr>
          <a:xfrm>
            <a:off x="6096648" y="574669"/>
            <a:ext cx="371567" cy="3715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/>
          <p:nvPr/>
        </p:nvSpPr>
        <p:spPr>
          <a:xfrm>
            <a:off x="5563246" y="586390"/>
            <a:ext cx="371567" cy="3715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40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/>
          <p:cNvSpPr/>
          <p:nvPr/>
        </p:nvSpPr>
        <p:spPr>
          <a:xfrm>
            <a:off x="1209748" y="1302831"/>
            <a:ext cx="1415904" cy="33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1094943" y="1187548"/>
            <a:ext cx="1645514" cy="22300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377752" y="1200024"/>
            <a:ext cx="1645514" cy="22300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743200" y="3424884"/>
            <a:ext cx="1645514" cy="22300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907186" y="917121"/>
            <a:ext cx="5479327" cy="457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5144" y="519756"/>
            <a:ext cx="5393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このような指導をしています。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54125" y="1268392"/>
            <a:ext cx="1416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発音</a:t>
            </a:r>
            <a:endParaRPr kumimoji="1" lang="ja-JP" altLang="en-US" sz="2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90497" y="1696870"/>
            <a:ext cx="1259892" cy="136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1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発語器官の動きを高め、発音の改善指導を行います。</a:t>
            </a:r>
            <a:endParaRPr kumimoji="1" lang="en-US" altLang="ja-JP" sz="1100" dirty="0" smtClean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100" dirty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家庭でも練習に取り組めるよう、</a:t>
            </a:r>
            <a:endParaRPr kumimoji="1" lang="en-US" altLang="ja-JP" sz="1100" dirty="0" smtClean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100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サポートします。</a:t>
            </a:r>
            <a:endParaRPr kumimoji="1" lang="ja-JP" altLang="en-US" sz="1100" dirty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37304" y="1218625"/>
            <a:ext cx="1416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吃音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44213" y="1597635"/>
            <a:ext cx="1457531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kumimoji="1"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二次的な困り感が少なくなるように環境改善を図り、生き生きとした自己表現ができるようにします。また、吃音の正しい知識を知り、吃音との付き合い方を一緒に考えます。必要に応じて力の入らない話し方も学習します。</a:t>
            </a:r>
            <a:endParaRPr kumimoji="1" lang="ja-JP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46437" y="1247584"/>
            <a:ext cx="1416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読み書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き</a:t>
            </a:r>
            <a:endParaRPr kumimoji="1" lang="ja-JP" altLang="en-US" sz="2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67533" y="1655841"/>
            <a:ext cx="1265951" cy="158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1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自分に合った方法で読み書きの力を高めます。</a:t>
            </a:r>
            <a:endParaRPr kumimoji="1" lang="en-US" altLang="ja-JP" sz="1100" dirty="0" smtClean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100" dirty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また、読み書きの苦手さを補う方法を考えたり、練習したりします。</a:t>
            </a:r>
            <a:endParaRPr kumimoji="1" lang="en-US" altLang="ja-JP" sz="1100" dirty="0" smtClean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81811" y="3640583"/>
            <a:ext cx="15892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</a:t>
            </a:r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ば</a:t>
            </a: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の苦手さ</a:t>
            </a:r>
            <a:endParaRPr kumimoji="1" lang="ja-JP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35565" y="4049754"/>
            <a:ext cx="15170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人とのやり取りや</a:t>
            </a:r>
            <a:endParaRPr kumimoji="1" lang="en-US" altLang="ja-JP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伝え合いを豊かにしながら、ことばの理解力や表現力を高めます。</a:t>
            </a:r>
            <a:endParaRPr kumimoji="1" lang="en-US" altLang="ja-JP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体験活動も大切にしながら指導します。</a:t>
            </a:r>
            <a:endParaRPr kumimoji="1" lang="en-US" altLang="ja-JP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60875" y="3488384"/>
            <a:ext cx="158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聞</a:t>
            </a:r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こえにくさ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492052" y="3825057"/>
            <a:ext cx="1470983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kumimoji="1"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聴力の変動が無いか、定期的に確かめをします。　　　</a:t>
            </a:r>
            <a:endParaRPr kumimoji="1" lang="en-US" altLang="ja-JP" sz="900" dirty="0" smtClean="0">
              <a:solidFill>
                <a:schemeClr val="tx1">
                  <a:lumMod val="85000"/>
                  <a:lumOff val="15000"/>
                </a:schemeClr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kumimoji="1"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耳を大切にする気持ちや、困ったときに対応できる力を身に付けさせながら、ことばや発音の課題にも取り組みます。学校でも聞こえやすい環境を整えられるように連携します。</a:t>
            </a:r>
            <a:endParaRPr kumimoji="1" lang="en-US" altLang="ja-JP" sz="900" dirty="0" smtClean="0">
              <a:solidFill>
                <a:schemeClr val="tx1">
                  <a:lumMod val="85000"/>
                  <a:lumOff val="15000"/>
                </a:schemeClr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837304" y="4075401"/>
            <a:ext cx="1540448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kumimoji="1" lang="ja-JP" altLang="en-US" sz="1600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安心して</a:t>
            </a:r>
            <a:endParaRPr kumimoji="1" lang="en-US" altLang="ja-JP" sz="1600" dirty="0" smtClean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sz="1600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学校生活を</a:t>
            </a:r>
            <a:endParaRPr kumimoji="1" lang="en-US" altLang="ja-JP" sz="1600" dirty="0" smtClean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sz="1600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送れるように</a:t>
            </a:r>
            <a:endParaRPr kumimoji="1" lang="en-US" altLang="ja-JP" sz="1600" dirty="0" smtClean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サポート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します</a:t>
            </a:r>
            <a:endParaRPr kumimoji="1" lang="en-US" altLang="ja-JP" sz="1600" dirty="0" smtClean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857500" y="3526484"/>
            <a:ext cx="331232" cy="33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2323200" y="1276448"/>
            <a:ext cx="331232" cy="33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5612077" y="1291668"/>
            <a:ext cx="331232" cy="33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3965989" y="1266403"/>
            <a:ext cx="331232" cy="3312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209748" y="5702101"/>
            <a:ext cx="5393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保護者</a:t>
            </a: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の方と相談をしながら、より良い方法を考えていきます。</a:t>
            </a:r>
            <a:endParaRPr kumimoji="1" lang="ja-JP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959228" y="6563492"/>
            <a:ext cx="5479327" cy="457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07186" y="6166127"/>
            <a:ext cx="5393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通級制の学級です。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223453" y="6716148"/>
            <a:ext cx="4639898" cy="471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普段は在籍している学校（通常学級）で学習しながら、週に１～２回ことばときこえの教室に通って、指導を受けます。</a:t>
            </a:r>
            <a:endParaRPr kumimoji="1" lang="en-US" altLang="ja-JP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223453" y="8718398"/>
            <a:ext cx="4639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保護者の方と情報を共有させていただくことと、児童の安全確保のため、通級時は保護者の方に送り迎えをお願いしています。</a:t>
            </a:r>
            <a:endParaRPr kumimoji="1" lang="en-US" altLang="ja-JP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（青梅市ファミリーサポートセンター（有料）の利用も可能）</a:t>
            </a:r>
            <a:endParaRPr kumimoji="1" lang="en-US" altLang="ja-JP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1302128" y="7947025"/>
            <a:ext cx="685422" cy="542925"/>
            <a:chOff x="959228" y="8099425"/>
            <a:chExt cx="685422" cy="542925"/>
          </a:xfrm>
        </p:grpSpPr>
        <p:sp>
          <p:nvSpPr>
            <p:cNvPr id="3" name="正方形/長方形 2"/>
            <p:cNvSpPr/>
            <p:nvPr/>
          </p:nvSpPr>
          <p:spPr>
            <a:xfrm>
              <a:off x="959228" y="8280400"/>
              <a:ext cx="685422" cy="36195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1164872" y="8099425"/>
              <a:ext cx="274135" cy="36195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楕円 5"/>
            <p:cNvSpPr/>
            <p:nvPr/>
          </p:nvSpPr>
          <p:spPr>
            <a:xfrm>
              <a:off x="1227866" y="8147050"/>
              <a:ext cx="148147" cy="14814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1340039" y="7315914"/>
            <a:ext cx="609600" cy="534555"/>
            <a:chOff x="997139" y="7468314"/>
            <a:chExt cx="609600" cy="534555"/>
          </a:xfrm>
        </p:grpSpPr>
        <p:sp>
          <p:nvSpPr>
            <p:cNvPr id="13" name="正方形/長方形 12"/>
            <p:cNvSpPr/>
            <p:nvPr/>
          </p:nvSpPr>
          <p:spPr>
            <a:xfrm>
              <a:off x="1117247" y="7720938"/>
              <a:ext cx="369385" cy="28193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二等辺三角形 13"/>
            <p:cNvSpPr/>
            <p:nvPr/>
          </p:nvSpPr>
          <p:spPr>
            <a:xfrm>
              <a:off x="997139" y="7468314"/>
              <a:ext cx="609600" cy="325803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27866" y="7794117"/>
              <a:ext cx="148147" cy="76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右矢印 18"/>
          <p:cNvSpPr/>
          <p:nvPr/>
        </p:nvSpPr>
        <p:spPr>
          <a:xfrm>
            <a:off x="2146300" y="7717765"/>
            <a:ext cx="746989" cy="365785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9" name="グループ化 38"/>
          <p:cNvGrpSpPr/>
          <p:nvPr/>
        </p:nvGrpSpPr>
        <p:grpSpPr>
          <a:xfrm>
            <a:off x="3083357" y="7494690"/>
            <a:ext cx="1142679" cy="905120"/>
            <a:chOff x="959228" y="8099425"/>
            <a:chExt cx="685422" cy="542925"/>
          </a:xfrm>
        </p:grpSpPr>
        <p:sp>
          <p:nvSpPr>
            <p:cNvPr id="40" name="正方形/長方形 39"/>
            <p:cNvSpPr/>
            <p:nvPr/>
          </p:nvSpPr>
          <p:spPr>
            <a:xfrm>
              <a:off x="959228" y="8280400"/>
              <a:ext cx="685422" cy="3619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1164872" y="8099425"/>
              <a:ext cx="274135" cy="3619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楕円 41"/>
            <p:cNvSpPr/>
            <p:nvPr/>
          </p:nvSpPr>
          <p:spPr>
            <a:xfrm>
              <a:off x="1227866" y="8147050"/>
              <a:ext cx="148147" cy="14814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3" name="右矢印 42"/>
          <p:cNvSpPr/>
          <p:nvPr/>
        </p:nvSpPr>
        <p:spPr>
          <a:xfrm>
            <a:off x="4474505" y="7738668"/>
            <a:ext cx="746989" cy="365785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4" name="グループ化 43"/>
          <p:cNvGrpSpPr/>
          <p:nvPr/>
        </p:nvGrpSpPr>
        <p:grpSpPr>
          <a:xfrm>
            <a:off x="5359876" y="7893745"/>
            <a:ext cx="685422" cy="542925"/>
            <a:chOff x="959228" y="8099425"/>
            <a:chExt cx="685422" cy="542925"/>
          </a:xfrm>
        </p:grpSpPr>
        <p:sp>
          <p:nvSpPr>
            <p:cNvPr id="45" name="正方形/長方形 44"/>
            <p:cNvSpPr/>
            <p:nvPr/>
          </p:nvSpPr>
          <p:spPr>
            <a:xfrm>
              <a:off x="959228" y="8280400"/>
              <a:ext cx="685422" cy="36195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164872" y="8099425"/>
              <a:ext cx="274135" cy="36195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楕円 46"/>
            <p:cNvSpPr/>
            <p:nvPr/>
          </p:nvSpPr>
          <p:spPr>
            <a:xfrm>
              <a:off x="1227866" y="8147050"/>
              <a:ext cx="148147" cy="14814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5397787" y="7262634"/>
            <a:ext cx="609600" cy="534555"/>
            <a:chOff x="997139" y="7468314"/>
            <a:chExt cx="609600" cy="534555"/>
          </a:xfrm>
        </p:grpSpPr>
        <p:sp>
          <p:nvSpPr>
            <p:cNvPr id="49" name="正方形/長方形 48"/>
            <p:cNvSpPr/>
            <p:nvPr/>
          </p:nvSpPr>
          <p:spPr>
            <a:xfrm>
              <a:off x="1117247" y="7720938"/>
              <a:ext cx="369385" cy="28193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二等辺三角形 49"/>
            <p:cNvSpPr/>
            <p:nvPr/>
          </p:nvSpPr>
          <p:spPr>
            <a:xfrm>
              <a:off x="997139" y="7468314"/>
              <a:ext cx="609600" cy="325803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1227866" y="7794117"/>
              <a:ext cx="148147" cy="76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2" name="テキスト ボックス 51"/>
          <p:cNvSpPr txBox="1"/>
          <p:nvPr/>
        </p:nvSpPr>
        <p:spPr>
          <a:xfrm>
            <a:off x="2949608" y="8378280"/>
            <a:ext cx="20327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ことばときこえの教室</a:t>
            </a:r>
            <a:endParaRPr kumimoji="1" lang="ja-JP" altLang="en-US" sz="1100" dirty="0">
              <a:solidFill>
                <a:schemeClr val="tx1">
                  <a:lumMod val="85000"/>
                  <a:lumOff val="15000"/>
                </a:schemeClr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303387" y="7941370"/>
            <a:ext cx="117553" cy="117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3509364" y="7941370"/>
            <a:ext cx="117553" cy="117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3715008" y="7939668"/>
            <a:ext cx="117553" cy="117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3923003" y="7935873"/>
            <a:ext cx="117553" cy="117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540316" y="8273280"/>
            <a:ext cx="245490" cy="142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348675" y="8218579"/>
            <a:ext cx="20327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在籍</a:t>
            </a:r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校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406423" y="8163607"/>
            <a:ext cx="20327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在籍</a:t>
            </a:r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校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496945" y="7394613"/>
            <a:ext cx="3146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家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552818" y="7356831"/>
            <a:ext cx="3146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家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222442" y="7762940"/>
            <a:ext cx="544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送迎</a:t>
            </a:r>
            <a:endParaRPr kumimoji="1" lang="ja-JP" altLang="en-US" sz="1100" dirty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545046" y="7784196"/>
            <a:ext cx="5445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送迎</a:t>
            </a:r>
            <a:endParaRPr kumimoji="1" lang="ja-JP" altLang="en-US" sz="1100" dirty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正方形/長方形 119"/>
          <p:cNvSpPr/>
          <p:nvPr/>
        </p:nvSpPr>
        <p:spPr>
          <a:xfrm>
            <a:off x="903417" y="5384410"/>
            <a:ext cx="5169524" cy="17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9" name="グループ化 118"/>
          <p:cNvGrpSpPr/>
          <p:nvPr/>
        </p:nvGrpSpPr>
        <p:grpSpPr>
          <a:xfrm>
            <a:off x="869695" y="5065296"/>
            <a:ext cx="5397302" cy="4117704"/>
            <a:chOff x="869695" y="5065296"/>
            <a:chExt cx="5397302" cy="4117704"/>
          </a:xfrm>
        </p:grpSpPr>
        <p:sp>
          <p:nvSpPr>
            <p:cNvPr id="40" name="正方形/長方形 39"/>
            <p:cNvSpPr/>
            <p:nvPr/>
          </p:nvSpPr>
          <p:spPr>
            <a:xfrm rot="5400000">
              <a:off x="3094140" y="5515684"/>
              <a:ext cx="1069710" cy="16893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9" name="グループ化 98"/>
            <p:cNvGrpSpPr/>
            <p:nvPr/>
          </p:nvGrpSpPr>
          <p:grpSpPr>
            <a:xfrm>
              <a:off x="869695" y="5210734"/>
              <a:ext cx="5397302" cy="3972266"/>
              <a:chOff x="869695" y="5210734"/>
              <a:chExt cx="5397302" cy="3972266"/>
            </a:xfrm>
          </p:grpSpPr>
          <p:grpSp>
            <p:nvGrpSpPr>
              <p:cNvPr id="98" name="グループ化 97"/>
              <p:cNvGrpSpPr/>
              <p:nvPr/>
            </p:nvGrpSpPr>
            <p:grpSpPr>
              <a:xfrm>
                <a:off x="869695" y="5210734"/>
                <a:ext cx="5397302" cy="3972266"/>
                <a:chOff x="869695" y="5210734"/>
                <a:chExt cx="5397302" cy="3972266"/>
              </a:xfrm>
            </p:grpSpPr>
            <p:sp>
              <p:nvSpPr>
                <p:cNvPr id="38" name="正方形/長方形 37"/>
                <p:cNvSpPr/>
                <p:nvPr/>
              </p:nvSpPr>
              <p:spPr>
                <a:xfrm>
                  <a:off x="903417" y="8703656"/>
                  <a:ext cx="5131981" cy="31782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7" name="グループ化 96"/>
                <p:cNvGrpSpPr/>
                <p:nvPr/>
              </p:nvGrpSpPr>
              <p:grpSpPr>
                <a:xfrm>
                  <a:off x="869695" y="5210734"/>
                  <a:ext cx="5397302" cy="3972266"/>
                  <a:chOff x="869695" y="5210734"/>
                  <a:chExt cx="5397302" cy="3972266"/>
                </a:xfrm>
              </p:grpSpPr>
              <p:sp>
                <p:nvSpPr>
                  <p:cNvPr id="51" name="正方形/長方形 50"/>
                  <p:cNvSpPr/>
                  <p:nvPr/>
                </p:nvSpPr>
                <p:spPr>
                  <a:xfrm>
                    <a:off x="3911375" y="6135396"/>
                    <a:ext cx="1618815" cy="1899046"/>
                  </a:xfrm>
                  <a:prstGeom prst="rect">
                    <a:avLst/>
                  </a:prstGeom>
                  <a:solidFill>
                    <a:srgbClr val="FFC000"/>
                  </a:solidFill>
                  <a:ln w="285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" name="正方形/長方形 23"/>
                  <p:cNvSpPr/>
                  <p:nvPr/>
                </p:nvSpPr>
                <p:spPr>
                  <a:xfrm>
                    <a:off x="2834640" y="5988102"/>
                    <a:ext cx="3216911" cy="168222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5" name="正方形/長方形 24"/>
                  <p:cNvSpPr/>
                  <p:nvPr/>
                </p:nvSpPr>
                <p:spPr>
                  <a:xfrm>
                    <a:off x="1975708" y="6317446"/>
                    <a:ext cx="625935" cy="175315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6" name="正方形/長方形 25"/>
                  <p:cNvSpPr/>
                  <p:nvPr/>
                </p:nvSpPr>
                <p:spPr>
                  <a:xfrm rot="18571939">
                    <a:off x="2447195" y="6169723"/>
                    <a:ext cx="561993" cy="151208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7" name="正方形/長方形 26"/>
                  <p:cNvSpPr/>
                  <p:nvPr/>
                </p:nvSpPr>
                <p:spPr>
                  <a:xfrm>
                    <a:off x="1114432" y="5668365"/>
                    <a:ext cx="886439" cy="1544111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8" name="正方形/長方形 27"/>
                  <p:cNvSpPr/>
                  <p:nvPr/>
                </p:nvSpPr>
                <p:spPr>
                  <a:xfrm>
                    <a:off x="869695" y="7048237"/>
                    <a:ext cx="886439" cy="164240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9" name="正方形/長方形 28"/>
                  <p:cNvSpPr/>
                  <p:nvPr/>
                </p:nvSpPr>
                <p:spPr>
                  <a:xfrm rot="5400000">
                    <a:off x="1782087" y="7202207"/>
                    <a:ext cx="1669434" cy="84286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" name="正方形/長方形 30"/>
                  <p:cNvSpPr/>
                  <p:nvPr/>
                </p:nvSpPr>
                <p:spPr>
                  <a:xfrm rot="5400000">
                    <a:off x="2314286" y="7039966"/>
                    <a:ext cx="1977894" cy="100307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" name="正方形/長方形 32"/>
                  <p:cNvSpPr/>
                  <p:nvPr/>
                </p:nvSpPr>
                <p:spPr>
                  <a:xfrm>
                    <a:off x="1999770" y="8034442"/>
                    <a:ext cx="3743805" cy="157695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" name="正方形/長方形 33"/>
                  <p:cNvSpPr/>
                  <p:nvPr/>
                </p:nvSpPr>
                <p:spPr>
                  <a:xfrm rot="5400000">
                    <a:off x="857075" y="8027604"/>
                    <a:ext cx="1977894" cy="332893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" name="正方形/長方形 34"/>
                  <p:cNvSpPr/>
                  <p:nvPr/>
                </p:nvSpPr>
                <p:spPr>
                  <a:xfrm rot="5400000">
                    <a:off x="4654286" y="7024001"/>
                    <a:ext cx="1977894" cy="200683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" name="正方形/長方形 35"/>
                  <p:cNvSpPr/>
                  <p:nvPr/>
                </p:nvSpPr>
                <p:spPr>
                  <a:xfrm>
                    <a:off x="5657850" y="7537653"/>
                    <a:ext cx="377549" cy="142834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" name="正方形/長方形 36"/>
                  <p:cNvSpPr/>
                  <p:nvPr/>
                </p:nvSpPr>
                <p:spPr>
                  <a:xfrm rot="5400000">
                    <a:off x="4628294" y="8563678"/>
                    <a:ext cx="1069710" cy="168933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" name="正方形/長方形 40"/>
                  <p:cNvSpPr/>
                  <p:nvPr/>
                </p:nvSpPr>
                <p:spPr>
                  <a:xfrm>
                    <a:off x="992274" y="5210734"/>
                    <a:ext cx="1312776" cy="404554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" name="テキスト ボックス 41"/>
                  <p:cNvSpPr txBox="1"/>
                  <p:nvPr/>
                </p:nvSpPr>
                <p:spPr>
                  <a:xfrm>
                    <a:off x="1213756" y="5230006"/>
                    <a:ext cx="996044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ja-JP" altLang="en-US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河辺駅</a:t>
                    </a:r>
                    <a:endParaRPr kumimoji="1" lang="ja-JP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</p:txBody>
              </p:sp>
              <p:sp>
                <p:nvSpPr>
                  <p:cNvPr id="43" name="正方形/長方形 42"/>
                  <p:cNvSpPr/>
                  <p:nvPr/>
                </p:nvSpPr>
                <p:spPr>
                  <a:xfrm>
                    <a:off x="1565935" y="7028640"/>
                    <a:ext cx="2291698" cy="175184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" name="テキスト ボックス 44"/>
                  <p:cNvSpPr txBox="1"/>
                  <p:nvPr/>
                </p:nvSpPr>
                <p:spPr>
                  <a:xfrm>
                    <a:off x="2944294" y="8695282"/>
                    <a:ext cx="844437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ja-JP" altLang="en-US" sz="14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至 青梅</a:t>
                    </a:r>
                    <a:endParaRPr kumimoji="1" lang="ja-JP" altLang="en-US" sz="1400" dirty="0">
                      <a:solidFill>
                        <a:schemeClr val="bg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</p:txBody>
              </p:sp>
              <p:sp>
                <p:nvSpPr>
                  <p:cNvPr id="46" name="テキスト ボックス 45"/>
                  <p:cNvSpPr txBox="1"/>
                  <p:nvPr/>
                </p:nvSpPr>
                <p:spPr>
                  <a:xfrm>
                    <a:off x="5270953" y="8695282"/>
                    <a:ext cx="99604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ja-JP" altLang="en-US" sz="14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至 小作</a:t>
                    </a:r>
                    <a:endParaRPr kumimoji="1" lang="ja-JP" altLang="en-US" sz="1400" dirty="0">
                      <a:solidFill>
                        <a:schemeClr val="bg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</p:txBody>
              </p:sp>
              <p:sp>
                <p:nvSpPr>
                  <p:cNvPr id="47" name="テキスト ボックス 46"/>
                  <p:cNvSpPr txBox="1"/>
                  <p:nvPr/>
                </p:nvSpPr>
                <p:spPr>
                  <a:xfrm>
                    <a:off x="3938564" y="8695003"/>
                    <a:ext cx="120823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ja-JP" altLang="en-US" sz="14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奥多摩</a:t>
                    </a:r>
                    <a:r>
                      <a:rPr kumimoji="1" lang="ja-JP" altLang="en-US" sz="1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街道</a:t>
                    </a:r>
                  </a:p>
                </p:txBody>
              </p:sp>
              <p:sp>
                <p:nvSpPr>
                  <p:cNvPr id="53" name="フローチャート: 代替処理 52"/>
                  <p:cNvSpPr/>
                  <p:nvPr/>
                </p:nvSpPr>
                <p:spPr>
                  <a:xfrm>
                    <a:off x="4191141" y="7532170"/>
                    <a:ext cx="1116815" cy="382821"/>
                  </a:xfrm>
                  <a:prstGeom prst="flowChartAlternateProcess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4" name="楕円 53"/>
                  <p:cNvSpPr/>
                  <p:nvPr/>
                </p:nvSpPr>
                <p:spPr>
                  <a:xfrm>
                    <a:off x="4069326" y="7537653"/>
                    <a:ext cx="361643" cy="36630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5" name="楕円 54"/>
                  <p:cNvSpPr/>
                  <p:nvPr/>
                </p:nvSpPr>
                <p:spPr>
                  <a:xfrm>
                    <a:off x="5055115" y="7537653"/>
                    <a:ext cx="361643" cy="36630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" name="テキスト ボックス 51"/>
                  <p:cNvSpPr txBox="1"/>
                  <p:nvPr/>
                </p:nvSpPr>
                <p:spPr>
                  <a:xfrm>
                    <a:off x="4129343" y="7544269"/>
                    <a:ext cx="1227399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ja-JP" altLang="en-US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河辺</a:t>
                    </a:r>
                    <a:r>
                      <a:rPr kumimoji="1" lang="ja-JP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小学校</a:t>
                    </a:r>
                  </a:p>
                </p:txBody>
              </p:sp>
              <p:sp>
                <p:nvSpPr>
                  <p:cNvPr id="73" name="正方形/長方形 72"/>
                  <p:cNvSpPr/>
                  <p:nvPr/>
                </p:nvSpPr>
                <p:spPr>
                  <a:xfrm rot="5400000">
                    <a:off x="1446832" y="7216632"/>
                    <a:ext cx="1669434" cy="84286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85" name="直線コネクタ 84"/>
                  <p:cNvCxnSpPr/>
                  <p:nvPr/>
                </p:nvCxnSpPr>
                <p:spPr>
                  <a:xfrm>
                    <a:off x="3621714" y="5287156"/>
                    <a:ext cx="0" cy="758096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コネクタ 86"/>
                  <p:cNvCxnSpPr/>
                  <p:nvPr/>
                </p:nvCxnSpPr>
                <p:spPr>
                  <a:xfrm>
                    <a:off x="3788731" y="6061372"/>
                    <a:ext cx="0" cy="1821451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9" name="正方形/長方形 48"/>
              <p:cNvSpPr/>
              <p:nvPr/>
            </p:nvSpPr>
            <p:spPr>
              <a:xfrm>
                <a:off x="3980389" y="5579222"/>
                <a:ext cx="1562502" cy="40455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4337660" y="5600150"/>
                <a:ext cx="9960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駐車場</a:t>
                </a:r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4049273" y="6237600"/>
                <a:ext cx="471927" cy="26406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4049273" y="6579185"/>
                <a:ext cx="185551" cy="32101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4340378" y="6632154"/>
                <a:ext cx="738303" cy="23848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4848451" y="6521812"/>
                <a:ext cx="584099" cy="22309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>
                <a:off x="5215047" y="6251321"/>
                <a:ext cx="124511" cy="32101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 flipH="1">
                <a:off x="4433710" y="6403721"/>
                <a:ext cx="45719" cy="32101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楕円 69"/>
              <p:cNvSpPr/>
              <p:nvPr/>
            </p:nvSpPr>
            <p:spPr>
              <a:xfrm flipH="1">
                <a:off x="5512118" y="6923459"/>
                <a:ext cx="45719" cy="4766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楕円 70"/>
              <p:cNvSpPr/>
              <p:nvPr/>
            </p:nvSpPr>
            <p:spPr>
              <a:xfrm flipH="1">
                <a:off x="5512118" y="7101615"/>
                <a:ext cx="45719" cy="4766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テキスト ボックス 73"/>
              <p:cNvSpPr txBox="1"/>
              <p:nvPr/>
            </p:nvSpPr>
            <p:spPr>
              <a:xfrm>
                <a:off x="3854580" y="6928752"/>
                <a:ext cx="323165" cy="70325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900" dirty="0" smtClean="0">
                    <a:solidFill>
                      <a:schemeClr val="bg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西門</a:t>
                </a:r>
                <a:endParaRPr kumimoji="1" lang="ja-JP" altLang="en-US" sz="9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75" name="テキスト ボックス 74"/>
              <p:cNvSpPr txBox="1"/>
              <p:nvPr/>
            </p:nvSpPr>
            <p:spPr>
              <a:xfrm>
                <a:off x="5220294" y="6888307"/>
                <a:ext cx="323165" cy="40820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900" dirty="0">
                    <a:solidFill>
                      <a:schemeClr val="bg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東</a:t>
                </a:r>
                <a:r>
                  <a:rPr kumimoji="1" lang="ja-JP" altLang="en-US" sz="900" dirty="0" smtClean="0">
                    <a:solidFill>
                      <a:schemeClr val="bg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門</a:t>
                </a:r>
                <a:endParaRPr kumimoji="1" lang="ja-JP" altLang="en-US" sz="90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76" name="テキスト ボックス 75"/>
              <p:cNvSpPr txBox="1"/>
              <p:nvPr/>
            </p:nvSpPr>
            <p:spPr>
              <a:xfrm>
                <a:off x="4451086" y="6117775"/>
                <a:ext cx="99604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100" dirty="0">
                    <a:solidFill>
                      <a:schemeClr val="bg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入口</a:t>
                </a:r>
              </a:p>
            </p:txBody>
          </p:sp>
          <p:cxnSp>
            <p:nvCxnSpPr>
              <p:cNvPr id="78" name="直線矢印コネクタ 77"/>
              <p:cNvCxnSpPr/>
              <p:nvPr/>
            </p:nvCxnSpPr>
            <p:spPr>
              <a:xfrm flipH="1">
                <a:off x="2486032" y="5815354"/>
                <a:ext cx="348608" cy="403196"/>
              </a:xfrm>
              <a:prstGeom prst="straightConnector1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テキスト ボックス 78"/>
              <p:cNvSpPr txBox="1"/>
              <p:nvPr/>
            </p:nvSpPr>
            <p:spPr>
              <a:xfrm rot="18622692">
                <a:off x="2191597" y="5664999"/>
                <a:ext cx="99604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一方通行</a:t>
                </a:r>
              </a:p>
            </p:txBody>
          </p:sp>
          <p:grpSp>
            <p:nvGrpSpPr>
              <p:cNvPr id="83" name="グループ化 82"/>
              <p:cNvGrpSpPr/>
              <p:nvPr/>
            </p:nvGrpSpPr>
            <p:grpSpPr>
              <a:xfrm>
                <a:off x="1648164" y="6230610"/>
                <a:ext cx="337419" cy="337419"/>
                <a:chOff x="438150" y="5133975"/>
                <a:chExt cx="1241425" cy="1241425"/>
              </a:xfrm>
            </p:grpSpPr>
            <p:sp>
              <p:nvSpPr>
                <p:cNvPr id="81" name="楕円 80"/>
                <p:cNvSpPr/>
                <p:nvPr/>
              </p:nvSpPr>
              <p:spPr>
                <a:xfrm>
                  <a:off x="438150" y="5133975"/>
                  <a:ext cx="1241425" cy="124142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" name="正方形/長方形 81"/>
                <p:cNvSpPr/>
                <p:nvPr/>
              </p:nvSpPr>
              <p:spPr>
                <a:xfrm>
                  <a:off x="666706" y="5672920"/>
                  <a:ext cx="784312" cy="16353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89" name="直線コネクタ 88"/>
              <p:cNvCxnSpPr/>
              <p:nvPr/>
            </p:nvCxnSpPr>
            <p:spPr>
              <a:xfrm>
                <a:off x="5643233" y="6051847"/>
                <a:ext cx="0" cy="1821451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矢印コネクタ 93"/>
              <p:cNvCxnSpPr/>
              <p:nvPr/>
            </p:nvCxnSpPr>
            <p:spPr>
              <a:xfrm flipH="1">
                <a:off x="4843078" y="6058381"/>
                <a:ext cx="1012159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正方形/長方形 59"/>
              <p:cNvSpPr/>
              <p:nvPr/>
            </p:nvSpPr>
            <p:spPr>
              <a:xfrm>
                <a:off x="4844670" y="6263703"/>
                <a:ext cx="263968" cy="2590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3" name="直線矢印コネクタ 92"/>
              <p:cNvCxnSpPr/>
              <p:nvPr/>
            </p:nvCxnSpPr>
            <p:spPr>
              <a:xfrm>
                <a:off x="3613028" y="6046760"/>
                <a:ext cx="809715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正方形/長方形 3"/>
          <p:cNvSpPr/>
          <p:nvPr/>
        </p:nvSpPr>
        <p:spPr>
          <a:xfrm>
            <a:off x="907186" y="917121"/>
            <a:ext cx="5479327" cy="457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5144" y="519756"/>
            <a:ext cx="5393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いつでも相談を受け付けています。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903417" y="1230922"/>
            <a:ext cx="3147646" cy="2602523"/>
            <a:chOff x="2760785" y="1160584"/>
            <a:chExt cx="3147646" cy="2602523"/>
          </a:xfrm>
        </p:grpSpPr>
        <p:sp>
          <p:nvSpPr>
            <p:cNvPr id="6" name="正方形/長方形 5"/>
            <p:cNvSpPr/>
            <p:nvPr/>
          </p:nvSpPr>
          <p:spPr>
            <a:xfrm>
              <a:off x="2760785" y="1160584"/>
              <a:ext cx="2954215" cy="2602523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971800" y="1354017"/>
              <a:ext cx="274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初回</a:t>
              </a:r>
              <a:r>
                <a:rPr kumimoji="1" lang="ja-JP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相談</a:t>
              </a:r>
              <a:endParaRPr kumimoji="1" lang="en-US" altLang="ja-JP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毎週</a:t>
              </a:r>
              <a:r>
                <a:rPr kumimoji="1" lang="ja-JP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月</a:t>
              </a:r>
              <a:r>
                <a:rPr kumimoji="1" lang="ja-JP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曜日</a:t>
              </a:r>
              <a:r>
                <a:rPr kumimoji="1" lang="ja-JP" alt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午前９時～</a:t>
              </a:r>
              <a:endPara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971800" y="1938792"/>
              <a:ext cx="2936631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ja-JP" altLang="en-US" sz="1400" u="sng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お電話でご予約ください。</a:t>
              </a:r>
              <a:endParaRPr kumimoji="1" lang="en-US" altLang="ja-JP" sz="1200" u="sng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>
                <a:lnSpc>
                  <a:spcPts val="2000"/>
                </a:lnSpc>
              </a:pPr>
              <a:r>
                <a:rPr kumimoji="1" lang="ja-JP" alt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相談内容の秘密は厳守します。</a:t>
              </a:r>
              <a:endParaRPr kumimoji="1"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>
                <a:lnSpc>
                  <a:spcPts val="2000"/>
                </a:lnSpc>
              </a:pPr>
              <a:r>
                <a:rPr kumimoji="1" lang="ja-JP" alt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相談後必要に応じて通級を検討します。</a:t>
              </a:r>
              <a:endParaRPr kumimoji="1"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>
                <a:lnSpc>
                  <a:spcPts val="2000"/>
                </a:lnSpc>
              </a:pPr>
              <a:r>
                <a:rPr kumimoji="1" lang="ja-JP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他</a:t>
              </a:r>
              <a:r>
                <a:rPr kumimoji="1" lang="ja-JP" alt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の特別支援学級、特別支援教室との</a:t>
              </a:r>
              <a:endParaRPr kumimoji="1"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>
                <a:lnSpc>
                  <a:spcPts val="2000"/>
                </a:lnSpc>
              </a:pPr>
              <a:r>
                <a:rPr kumimoji="1" lang="ja-JP" alt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重複しての通級はできません</a:t>
              </a:r>
              <a:r>
                <a:rPr kumimoji="1" lang="ja-JP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。</a:t>
              </a:r>
              <a:endParaRPr kumimoji="1"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>
                <a:lnSpc>
                  <a:spcPts val="2000"/>
                </a:lnSpc>
              </a:pPr>
              <a:r>
                <a:rPr kumimoji="1" lang="ja-JP" alt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ただし</a:t>
              </a:r>
              <a:r>
                <a:rPr kumimoji="1" lang="ja-JP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、</a:t>
              </a:r>
              <a:r>
                <a:rPr kumimoji="1" lang="ja-JP" alt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相談のみであれば可能です。</a:t>
              </a:r>
              <a:endPara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3457500" y="1308247"/>
            <a:ext cx="331232" cy="3312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51063" y="1258738"/>
            <a:ext cx="2198074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まずは、お気軽に</a:t>
            </a:r>
            <a:endParaRPr kumimoji="1"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お電話ください。</a:t>
            </a:r>
            <a:endParaRPr kumimoji="1"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お問い合わせのみでも</a:t>
            </a:r>
            <a:endParaRPr kumimoji="1" lang="en-US" altLang="ja-JP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構いません</a:t>
            </a:r>
            <a:r>
              <a:rPr kumimoji="1"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ja-JP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068647" y="2939764"/>
            <a:ext cx="2180490" cy="89368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20307" y="3065480"/>
            <a:ext cx="202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ことばときこえの教室</a:t>
            </a:r>
            <a:endParaRPr kumimoji="1" lang="ja-JP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18100" y="3346956"/>
            <a:ext cx="3727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０４２８</a:t>
            </a:r>
            <a:r>
              <a:rPr kumimoji="1"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２２</a:t>
            </a:r>
            <a:r>
              <a:rPr kumimoji="1"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２１０３</a:t>
            </a:r>
            <a:endParaRPr kumimoji="1" lang="ja-JP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12545" y="4461218"/>
            <a:ext cx="5479327" cy="457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03417" y="4068064"/>
            <a:ext cx="1159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アクセス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82747" y="3994288"/>
            <a:ext cx="383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青梅線　</a:t>
            </a:r>
            <a:r>
              <a:rPr kumimoji="1"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河辺駅</a:t>
            </a: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南口　徒歩 </a:t>
            </a:r>
            <a:r>
              <a:rPr kumimoji="1"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</a:t>
            </a:r>
            <a:endParaRPr kumimoji="1" lang="ja-JP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13756" y="4583837"/>
            <a:ext cx="48216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▼線路沿いに駐車場と入口がございます。一方通行にご注意ください。</a:t>
            </a:r>
            <a:endParaRPr kumimoji="1" lang="en-US" altLang="ja-JP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 駐車場から玄関まで、車道を横断する必要がありますので、ご注意ください。</a:t>
            </a:r>
            <a:endParaRPr kumimoji="1" lang="ja-JP" altLang="en-US" sz="1100" dirty="0">
              <a:solidFill>
                <a:schemeClr val="tx1">
                  <a:lumMod val="85000"/>
                  <a:lumOff val="15000"/>
                </a:schemeClr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 rot="5400000">
            <a:off x="2816620" y="6956512"/>
            <a:ext cx="1977894" cy="20068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287139" y="5661466"/>
            <a:ext cx="996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南口</a:t>
            </a:r>
          </a:p>
        </p:txBody>
      </p:sp>
      <p:sp>
        <p:nvSpPr>
          <p:cNvPr id="63" name="楕円 62"/>
          <p:cNvSpPr/>
          <p:nvPr/>
        </p:nvSpPr>
        <p:spPr>
          <a:xfrm flipH="1">
            <a:off x="4500447" y="6107791"/>
            <a:ext cx="47062" cy="4766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楕円 63"/>
          <p:cNvSpPr/>
          <p:nvPr/>
        </p:nvSpPr>
        <p:spPr>
          <a:xfrm flipH="1">
            <a:off x="4811926" y="6103316"/>
            <a:ext cx="47062" cy="4766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782938" y="7635911"/>
            <a:ext cx="2118303" cy="162231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4796015" y="6233732"/>
            <a:ext cx="37726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ことば</a:t>
            </a:r>
            <a:endParaRPr kumimoji="1" lang="en-US" altLang="ja-JP" sz="500" dirty="0" smtClean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5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と</a:t>
            </a:r>
            <a:endParaRPr kumimoji="1" lang="en-US" altLang="ja-JP" sz="500" dirty="0" smtClean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きこ</a:t>
            </a:r>
            <a:r>
              <a:rPr kumimoji="1" lang="ja-JP" altLang="en-US" sz="5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え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59601" y="8815968"/>
            <a:ext cx="17494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線路沿い専用玄関</a:t>
            </a:r>
            <a:endParaRPr kumimoji="1"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からお入りください</a:t>
            </a:r>
            <a:endParaRPr kumimoji="1"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04" name="直線コネクタ 103"/>
          <p:cNvCxnSpPr/>
          <p:nvPr/>
        </p:nvCxnSpPr>
        <p:spPr>
          <a:xfrm>
            <a:off x="3805567" y="6060401"/>
            <a:ext cx="0" cy="182145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楕円 105"/>
          <p:cNvSpPr/>
          <p:nvPr/>
        </p:nvSpPr>
        <p:spPr>
          <a:xfrm flipH="1">
            <a:off x="3871548" y="6923459"/>
            <a:ext cx="47062" cy="4766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楕円 106"/>
          <p:cNvSpPr/>
          <p:nvPr/>
        </p:nvSpPr>
        <p:spPr>
          <a:xfrm flipH="1">
            <a:off x="3871548" y="7101615"/>
            <a:ext cx="47062" cy="4766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/>
          <p:cNvSpPr/>
          <p:nvPr/>
        </p:nvSpPr>
        <p:spPr>
          <a:xfrm>
            <a:off x="3345767" y="7680487"/>
            <a:ext cx="360075" cy="35395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342566" y="7680487"/>
            <a:ext cx="394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速川</a:t>
            </a:r>
            <a:endParaRPr kumimoji="1" lang="en-US" altLang="ja-JP" sz="800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公園</a:t>
            </a:r>
            <a:endParaRPr kumimoji="1" lang="en-US" altLang="ja-JP" sz="800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2321437" y="7201322"/>
            <a:ext cx="262424" cy="29052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2268119" y="7193998"/>
            <a:ext cx="394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郵便局</a:t>
            </a:r>
            <a:endParaRPr kumimoji="1" lang="en-US" altLang="ja-JP" sz="700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5246966" y="8359828"/>
            <a:ext cx="356974" cy="35090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2005025" y="7198204"/>
            <a:ext cx="240583" cy="29725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944643" y="7193998"/>
            <a:ext cx="394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手芸</a:t>
            </a:r>
            <a:r>
              <a:rPr kumimoji="1" lang="ja-JP" altLang="en-US" sz="7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店</a:t>
            </a:r>
            <a:endParaRPr kumimoji="1" lang="en-US" altLang="ja-JP" sz="700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246965" y="8359828"/>
            <a:ext cx="394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ラーメン</a:t>
            </a:r>
            <a:endParaRPr kumimoji="1" lang="en-US" altLang="ja-JP" sz="800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03" name="直線コネクタ 102"/>
          <p:cNvCxnSpPr/>
          <p:nvPr/>
        </p:nvCxnSpPr>
        <p:spPr>
          <a:xfrm>
            <a:off x="3621714" y="5167019"/>
            <a:ext cx="0" cy="89347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テキスト ボックス 120"/>
          <p:cNvSpPr txBox="1"/>
          <p:nvPr/>
        </p:nvSpPr>
        <p:spPr>
          <a:xfrm>
            <a:off x="3659793" y="5143267"/>
            <a:ext cx="9960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踏切</a:t>
            </a:r>
          </a:p>
        </p:txBody>
      </p:sp>
      <p:sp>
        <p:nvSpPr>
          <p:cNvPr id="122" name="正方形/長方形 121"/>
          <p:cNvSpPr/>
          <p:nvPr/>
        </p:nvSpPr>
        <p:spPr>
          <a:xfrm>
            <a:off x="2406037" y="5403076"/>
            <a:ext cx="277442" cy="140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2958487" y="5403076"/>
            <a:ext cx="277442" cy="140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/>
          <p:cNvSpPr/>
          <p:nvPr/>
        </p:nvSpPr>
        <p:spPr>
          <a:xfrm>
            <a:off x="3717951" y="5403146"/>
            <a:ext cx="145138" cy="140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/>
          <p:cNvSpPr/>
          <p:nvPr/>
        </p:nvSpPr>
        <p:spPr>
          <a:xfrm>
            <a:off x="4157147" y="5403076"/>
            <a:ext cx="277442" cy="140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/>
          <p:cNvSpPr/>
          <p:nvPr/>
        </p:nvSpPr>
        <p:spPr>
          <a:xfrm>
            <a:off x="4739376" y="5403076"/>
            <a:ext cx="277442" cy="140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5282301" y="5403076"/>
            <a:ext cx="277442" cy="140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/>
          <p:cNvSpPr/>
          <p:nvPr/>
        </p:nvSpPr>
        <p:spPr>
          <a:xfrm>
            <a:off x="5855237" y="5403076"/>
            <a:ext cx="277442" cy="140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0" name="直線コネクタ 129"/>
          <p:cNvCxnSpPr/>
          <p:nvPr/>
        </p:nvCxnSpPr>
        <p:spPr>
          <a:xfrm>
            <a:off x="1530676" y="8339173"/>
            <a:ext cx="1370565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正方形/長方形 140"/>
          <p:cNvSpPr/>
          <p:nvPr/>
        </p:nvSpPr>
        <p:spPr>
          <a:xfrm>
            <a:off x="799844" y="7921218"/>
            <a:ext cx="2086265" cy="41644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834460" y="8299818"/>
            <a:ext cx="516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北門</a:t>
            </a:r>
          </a:p>
        </p:txBody>
      </p:sp>
      <p:sp>
        <p:nvSpPr>
          <p:cNvPr id="133" name="正方形/長方形 132"/>
          <p:cNvSpPr/>
          <p:nvPr/>
        </p:nvSpPr>
        <p:spPr>
          <a:xfrm>
            <a:off x="1979641" y="8747296"/>
            <a:ext cx="906468" cy="4919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755814" y="7590417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拡大</a:t>
            </a:r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図</a:t>
            </a:r>
          </a:p>
        </p:txBody>
      </p:sp>
      <p:cxnSp>
        <p:nvCxnSpPr>
          <p:cNvPr id="135" name="直線コネクタ 134"/>
          <p:cNvCxnSpPr/>
          <p:nvPr/>
        </p:nvCxnSpPr>
        <p:spPr>
          <a:xfrm>
            <a:off x="803020" y="7919952"/>
            <a:ext cx="208869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テキスト ボックス 137"/>
          <p:cNvSpPr txBox="1"/>
          <p:nvPr/>
        </p:nvSpPr>
        <p:spPr>
          <a:xfrm>
            <a:off x="2073834" y="8419480"/>
            <a:ext cx="996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専用玄関</a:t>
            </a:r>
            <a:endParaRPr kumimoji="1" lang="ja-JP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43" name="図 1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021" y="2264866"/>
            <a:ext cx="628115" cy="628115"/>
          </a:xfrm>
          <a:prstGeom prst="rect">
            <a:avLst/>
          </a:prstGeom>
        </p:spPr>
      </p:pic>
      <p:sp>
        <p:nvSpPr>
          <p:cNvPr id="144" name="サブタイトル 2"/>
          <p:cNvSpPr txBox="1">
            <a:spLocks/>
          </p:cNvSpPr>
          <p:nvPr/>
        </p:nvSpPr>
        <p:spPr>
          <a:xfrm>
            <a:off x="3983532" y="2430717"/>
            <a:ext cx="6782039" cy="526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kumimoji="1"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詳細はホームページを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ご覧ください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。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en-US" altLang="ja-JP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" name="カギ線コネクタ 2"/>
          <p:cNvCxnSpPr/>
          <p:nvPr/>
        </p:nvCxnSpPr>
        <p:spPr>
          <a:xfrm rot="5400000">
            <a:off x="1109967" y="8058911"/>
            <a:ext cx="703519" cy="294193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テキスト ボックス 135"/>
          <p:cNvSpPr txBox="1"/>
          <p:nvPr/>
        </p:nvSpPr>
        <p:spPr>
          <a:xfrm>
            <a:off x="2199543" y="8992095"/>
            <a:ext cx="996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校舎</a:t>
            </a:r>
            <a:endParaRPr kumimoji="1" lang="ja-JP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80" name="直線コネクタ 79"/>
          <p:cNvCxnSpPr/>
          <p:nvPr/>
        </p:nvCxnSpPr>
        <p:spPr>
          <a:xfrm flipV="1">
            <a:off x="2509006" y="6230610"/>
            <a:ext cx="1913737" cy="1401397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テキスト ボックス 136"/>
          <p:cNvSpPr txBox="1"/>
          <p:nvPr/>
        </p:nvSpPr>
        <p:spPr>
          <a:xfrm>
            <a:off x="1822611" y="7633654"/>
            <a:ext cx="651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駐車場</a:t>
            </a:r>
          </a:p>
        </p:txBody>
      </p:sp>
      <p:cxnSp>
        <p:nvCxnSpPr>
          <p:cNvPr id="91" name="直線矢印コネクタ 90"/>
          <p:cNvCxnSpPr/>
          <p:nvPr/>
        </p:nvCxnSpPr>
        <p:spPr>
          <a:xfrm>
            <a:off x="1411761" y="8576817"/>
            <a:ext cx="58184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>
            <a:off x="1530676" y="8290293"/>
            <a:ext cx="0" cy="206007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>
            <a:off x="835351" y="8299818"/>
            <a:ext cx="0" cy="206007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/>
          <p:nvPr/>
        </p:nvCxnSpPr>
        <p:spPr>
          <a:xfrm>
            <a:off x="2806065" y="8644292"/>
            <a:ext cx="0" cy="206007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>
            <a:off x="2148840" y="8653817"/>
            <a:ext cx="0" cy="206007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19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5048</TotalTime>
  <Words>877</Words>
  <Application>Microsoft Office PowerPoint</Application>
  <PresentationFormat>A4 210 x 297 mm</PresentationFormat>
  <Paragraphs>141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5" baseType="lpstr">
      <vt:lpstr>BIZ UDPゴシック</vt:lpstr>
      <vt:lpstr>BIZ UDP明朝 Medium</vt:lpstr>
      <vt:lpstr>FGP角ｺﾞｼｯｸ体Ca-U</vt:lpstr>
      <vt:lpstr>UD デジタル 教科書体 N-B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このようなことで困っていませんか？</vt:lpstr>
      <vt:lpstr>PowerPoint プレゼンテーション</vt:lpstr>
      <vt:lpstr>PowerPoint プレゼンテーション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このようなことでお困りのお子さんは いらっしゃいませんか？</dc:title>
  <dc:creator>K.FUJII</dc:creator>
  <cp:lastModifiedBy>K.FUJII</cp:lastModifiedBy>
  <cp:revision>52</cp:revision>
  <cp:lastPrinted>2020-12-01T02:36:23Z</cp:lastPrinted>
  <dcterms:created xsi:type="dcterms:W3CDTF">2020-11-27T09:16:43Z</dcterms:created>
  <dcterms:modified xsi:type="dcterms:W3CDTF">2020-12-11T04:57:40Z</dcterms:modified>
</cp:coreProperties>
</file>